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30" r:id="rId3"/>
    <p:sldId id="331" r:id="rId4"/>
    <p:sldId id="335" r:id="rId5"/>
    <p:sldId id="346" r:id="rId6"/>
    <p:sldId id="366" r:id="rId7"/>
    <p:sldId id="378" r:id="rId8"/>
    <p:sldId id="361" r:id="rId9"/>
    <p:sldId id="362" r:id="rId10"/>
    <p:sldId id="376" r:id="rId11"/>
    <p:sldId id="363" r:id="rId12"/>
    <p:sldId id="364" r:id="rId13"/>
    <p:sldId id="377" r:id="rId14"/>
    <p:sldId id="379" r:id="rId15"/>
    <p:sldId id="347" r:id="rId16"/>
    <p:sldId id="348" r:id="rId17"/>
    <p:sldId id="349" r:id="rId18"/>
    <p:sldId id="360" r:id="rId19"/>
    <p:sldId id="352" r:id="rId20"/>
    <p:sldId id="353" r:id="rId21"/>
    <p:sldId id="354" r:id="rId22"/>
    <p:sldId id="355" r:id="rId23"/>
    <p:sldId id="358" r:id="rId24"/>
    <p:sldId id="373" r:id="rId25"/>
    <p:sldId id="357" r:id="rId26"/>
    <p:sldId id="375" r:id="rId27"/>
    <p:sldId id="367" r:id="rId28"/>
    <p:sldId id="374" r:id="rId29"/>
    <p:sldId id="369" r:id="rId30"/>
    <p:sldId id="370" r:id="rId31"/>
    <p:sldId id="371" r:id="rId32"/>
    <p:sldId id="359" r:id="rId33"/>
    <p:sldId id="365" r:id="rId34"/>
    <p:sldId id="368" r:id="rId35"/>
    <p:sldId id="372" r:id="rId36"/>
    <p:sldId id="292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4453"/>
    <a:srgbClr val="003149"/>
    <a:srgbClr val="006CFF"/>
    <a:srgbClr val="CDA78D"/>
    <a:srgbClr val="00B654"/>
    <a:srgbClr val="628091"/>
    <a:srgbClr val="EBEFF1"/>
    <a:srgbClr val="484F57"/>
    <a:srgbClr val="523F3A"/>
    <a:srgbClr val="007B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52" autoAdjust="0"/>
  </p:normalViewPr>
  <p:slideViewPr>
    <p:cSldViewPr snapToGrid="0">
      <p:cViewPr varScale="1">
        <p:scale>
          <a:sx n="104" d="100"/>
          <a:sy n="104" d="100"/>
        </p:scale>
        <p:origin x="756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34019E-5FF2-49DD-9F1D-0B50F59E7C9E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228710-031E-4EF3-877D-0A6BEF6F1A6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258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5CF9CE-E12B-4E4B-B9A8-A5E1B4ECA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50CD77-600C-4718-B88C-FAE43ACA52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EF0043-1E1C-4F4F-93F6-4713D9E82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52B3-BDBF-47E6-8864-CCD5AA0F6BA4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5189E67-C21C-4A7B-BE89-7566964CE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1FC4B9-27C9-4794-BCAB-4FEF78B18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CD93-966F-4AAE-B14A-83ECC3E21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5455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C45A93-3386-4D08-889D-9D4ECFA0C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773955-869B-433E-B8D8-C3A0CD4D3E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97995E-E998-4E74-AE56-C57FBA972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52B3-BDBF-47E6-8864-CCD5AA0F6BA4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08BD6B-6BD6-4298-9F39-5C5A40AFD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2C46A4-2483-40AB-BB5F-3ECAD069B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CD93-966F-4AAE-B14A-83ECC3E21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36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5DBDF00-1143-41AA-AA7F-557BDF0883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7AF66AF-88E3-49D0-8BCB-DB88E1B279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2E3B2F-DCCA-404A-AFAD-98A0BDE87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52B3-BDBF-47E6-8864-CCD5AA0F6BA4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8D84CB-3F69-4670-820C-73F181E20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5CCD49-D440-4788-88D4-462DDEE82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CD93-966F-4AAE-B14A-83ECC3E21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477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DD772-1480-497E-AD45-270E62C51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1418E9-7829-4C07-B4AA-6D3FE62ADB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498EAC-10D5-4EE6-A8EA-8D906EB49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52B3-BDBF-47E6-8864-CCD5AA0F6BA4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80C547B-0622-461F-95A4-5F4E22AD5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7E7DE3-BB8A-46AB-945A-45F99709E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CD93-966F-4AAE-B14A-83ECC3E21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872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FA4C8B-77CB-4C5B-8177-389E04D04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4E4F13-7E92-44B3-BAD3-CF727E50A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CA1A96-E93A-40C7-82C5-F2B311CCAF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52B3-BDBF-47E6-8864-CCD5AA0F6BA4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F0991D-9F9D-4066-8319-019F43C16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259F18-F2A6-4B61-A1E3-ECCAA492B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CD93-966F-4AAE-B14A-83ECC3E21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8101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8F908E-7450-4BC3-BD0E-60E7EECD3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4A3300-88D1-4712-903B-B45C72D18D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379EC7-6DF0-4110-964F-2A2006B540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479737-8EC4-4A66-AE70-ECDE0C242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52B3-BDBF-47E6-8864-CCD5AA0F6BA4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7A62EC-04D6-432D-8558-453667856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B5B577A-F295-4CC6-8876-06CC73EAE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CD93-966F-4AAE-B14A-83ECC3E21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63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1C3D5C-BAF6-4E76-ABE3-688D3F0A9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EBF7BE-8EF2-4592-8114-EA6E09295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6FF972-7DBB-4DEE-8B1F-DD2703C6E5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0E00ACB-7749-4145-B1D7-509269C8EB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1B844E-3B9D-4E33-8413-480D1298C7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CF4AD7-9854-4460-AE0C-A9CEA3C7A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52B3-BDBF-47E6-8864-CCD5AA0F6BA4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B7BECA-BC66-48F1-BC9B-2C003504A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881AB3C-0C60-43BE-B15F-00D90128A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CD93-966F-4AAE-B14A-83ECC3E21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066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B714B0-CB66-4EFE-9010-D5C16DFA7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76F8647-D51F-4FC5-A433-72E485397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52B3-BDBF-47E6-8864-CCD5AA0F6BA4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192942F-0CC8-4C07-A11A-65919A065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2FB77EF-4D7F-4C50-A92C-EC0748C7B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CD93-966F-4AAE-B14A-83ECC3E21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429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35227B1-E55A-410B-B9A3-169582E23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52B3-BDBF-47E6-8864-CCD5AA0F6BA4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83682134-6744-4BA8-B903-E45632E54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C5C1C54-AB53-4BFA-87FB-F9F8C5294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CD93-966F-4AAE-B14A-83ECC3E21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183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06BD1-5498-46C0-A351-2530606AB3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BADE0A-7ED2-4BF0-8908-5C317B40DA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79CF4BA-64A0-4442-A4BF-4D81487343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D8BE9E8-6297-4BB6-96F2-F85B9CBC9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52B3-BDBF-47E6-8864-CCD5AA0F6BA4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F5D7388-8F1D-483D-8E25-D166C594E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C79B27-202B-4EFA-AEFD-BE066268F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CD93-966F-4AAE-B14A-83ECC3E21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5284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B203CC-7B99-474D-925D-93E30227E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1BBD0C-5F1E-4E41-AB95-C12CA4AD2C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BD995-B7CC-4214-A0E1-89A48D72C1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25676E1-6221-424F-9CB1-35F17571D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7752B3-BDBF-47E6-8864-CCD5AA0F6BA4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42A0902-5F33-453E-BDB0-CB87D02E7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D396FE-D314-4470-BB99-57DC7BA80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37CD93-966F-4AAE-B14A-83ECC3E21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31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B3BF45-4081-4703-A58E-7C457299A4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7F4BEE3-0AF0-495E-885C-E78B122494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01843D0-5217-4D8F-80F6-FE2ADE6466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752B3-BDBF-47E6-8864-CCD5AA0F6BA4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5A204C-853A-4A35-8F9A-5C920F9500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353593-0F8D-4992-ADFF-C6AA7A2C26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37CD93-966F-4AAE-B14A-83ECC3E218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988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hyperlink" Target="https://itdarhan.ru/" TargetMode="Externa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hyperlink" Target="https://fips.ru/EGD/7c4db338-ad0b-478c-b734-1a11d5660117" TargetMode="External"/><Relationship Id="rId5" Type="http://schemas.openxmlformats.org/officeDocument/2006/relationships/hyperlink" Target="https://t.me/copp03" TargetMode="External"/><Relationship Id="rId4" Type="http://schemas.openxmlformats.org/officeDocument/2006/relationships/hyperlink" Target="https://max.ru/join/Zqjby_7snQcPBQ2QwrZ3lNEduLLyDcUKXu_jQCHe5-Y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71623C-4086-46F1-B883-DD6AEDCF78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48000" y="2290236"/>
            <a:ext cx="9144000" cy="165576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>
                <a:solidFill>
                  <a:schemeClr val="bg1"/>
                </a:solidFill>
                <a:latin typeface="Proxima Nova" panose="02000506030000020004" pitchFamily="50" charset="0"/>
              </a:rPr>
              <a:t>Автоматизация проведения массовых профориентационных, психологических тестирований и социометрических исследований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B4DCBB-B55E-4F7A-AA57-2E31B76108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4671" y="5116413"/>
            <a:ext cx="9144000" cy="827881"/>
          </a:xfrm>
        </p:spPr>
        <p:txBody>
          <a:bodyPr>
            <a:normAutofit lnSpcReduction="10000"/>
          </a:bodyPr>
          <a:lstStyle/>
          <a:p>
            <a:pPr algn="l"/>
            <a:r>
              <a:rPr lang="ru-RU" dirty="0">
                <a:solidFill>
                  <a:schemeClr val="bg1"/>
                </a:solidFill>
                <a:latin typeface="Proxima Nova Rg" panose="02000506030000020004" pitchFamily="2" charset="0"/>
              </a:rPr>
              <a:t>Специалист СДО</a:t>
            </a:r>
            <a:r>
              <a:rPr lang="en-US" dirty="0">
                <a:solidFill>
                  <a:schemeClr val="bg1"/>
                </a:solidFill>
                <a:latin typeface="Proxima Nova Rg" panose="02000506030000020004" pitchFamily="2" charset="0"/>
              </a:rPr>
              <a:t> </a:t>
            </a:r>
            <a:r>
              <a:rPr lang="ru-RU" dirty="0">
                <a:solidFill>
                  <a:schemeClr val="bg1"/>
                </a:solidFill>
                <a:latin typeface="Proxima Nova Rg" panose="02000506030000020004" pitchFamily="2" charset="0"/>
              </a:rPr>
              <a:t>ЦОПП Бурятия</a:t>
            </a:r>
          </a:p>
          <a:p>
            <a:pPr algn="l"/>
            <a:r>
              <a:rPr lang="ru-RU" dirty="0" err="1">
                <a:solidFill>
                  <a:schemeClr val="bg1"/>
                </a:solidFill>
                <a:latin typeface="Proxima Nova Rg" panose="02000506030000020004" pitchFamily="2" charset="0"/>
              </a:rPr>
              <a:t>Будаев</a:t>
            </a:r>
            <a:r>
              <a:rPr lang="ru-RU" dirty="0">
                <a:solidFill>
                  <a:schemeClr val="bg1"/>
                </a:solidFill>
                <a:latin typeface="Proxima Nova Rg" panose="02000506030000020004" pitchFamily="2" charset="0"/>
              </a:rPr>
              <a:t> Олег Тимурович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9908523-C436-4AF3-A04F-D33E06FE3C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9340" y="-1376977"/>
            <a:ext cx="3316572" cy="497485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404EBF4-3258-40E5-87BB-0002BE654B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694" b="25972"/>
          <a:stretch/>
        </p:blipFill>
        <p:spPr>
          <a:xfrm>
            <a:off x="4928801" y="-462479"/>
            <a:ext cx="9219741" cy="5992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212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74B0EF-F8B6-4271-903A-0B7987FE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7" y="-324015"/>
            <a:ext cx="1364419" cy="2046629"/>
          </a:xfrm>
          <a:prstGeom prst="rect">
            <a:avLst/>
          </a:prstGeom>
        </p:spPr>
      </p:pic>
      <p:sp>
        <p:nvSpPr>
          <p:cNvPr id="4" name="Google Shape;72;p16">
            <a:extLst>
              <a:ext uri="{FF2B5EF4-FFF2-40B4-BE49-F238E27FC236}">
                <a16:creationId xmlns:a16="http://schemas.microsoft.com/office/drawing/2014/main" id="{CA1BDC3A-2FC9-4DF9-9B29-1381AAAE0410}"/>
              </a:ext>
            </a:extLst>
          </p:cNvPr>
          <p:cNvSpPr txBox="1">
            <a:spLocks/>
          </p:cNvSpPr>
          <p:nvPr/>
        </p:nvSpPr>
        <p:spPr>
          <a:xfrm>
            <a:off x="1092015" y="1207299"/>
            <a:ext cx="11099985" cy="62068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sp>
        <p:nvSpPr>
          <p:cNvPr id="6" name="Google Shape;72;p16">
            <a:extLst>
              <a:ext uri="{FF2B5EF4-FFF2-40B4-BE49-F238E27FC236}">
                <a16:creationId xmlns:a16="http://schemas.microsoft.com/office/drawing/2014/main" id="{B8718D96-8289-47AC-97A9-01554C447D88}"/>
              </a:ext>
            </a:extLst>
          </p:cNvPr>
          <p:cNvSpPr txBox="1">
            <a:spLocks/>
          </p:cNvSpPr>
          <p:nvPr/>
        </p:nvSpPr>
        <p:spPr>
          <a:xfrm>
            <a:off x="1811913" y="548901"/>
            <a:ext cx="9252639" cy="58477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Proxima Nova Bl" panose="02000506030000020004" pitchFamily="2" charset="0"/>
              </a:rPr>
              <a:t>Реализованные тесты</a:t>
            </a:r>
          </a:p>
          <a:p>
            <a:endParaRPr lang="ru-RU" sz="32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130236-5095-40FD-AF7D-A24AF5CB3F56}"/>
              </a:ext>
            </a:extLst>
          </p:cNvPr>
          <p:cNvSpPr txBox="1"/>
          <p:nvPr/>
        </p:nvSpPr>
        <p:spPr>
          <a:xfrm>
            <a:off x="332509" y="1133675"/>
            <a:ext cx="11722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Proxima Nova"/>
              </a:rPr>
              <a:t>Адаптация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Опросник Самочувствие, Активность, Настроение В.А.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Доскин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 М.П. Мирошников;</a:t>
            </a:r>
            <a:endParaRPr lang="en-US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Методика диагностики самооценки психических состояний Г.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Айзенка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Шкала социально-психологической адаптированности (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К.Роджерс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Р.Даймонд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). Адаптация Т. В. Снегиревой;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Экспресс-диагностика уровня адаптации первокурсников О.А. Гончарова;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20B570-FBE5-45A2-94E3-CB7A1E08FD08}"/>
              </a:ext>
            </a:extLst>
          </p:cNvPr>
          <p:cNvSpPr txBox="1"/>
          <p:nvPr/>
        </p:nvSpPr>
        <p:spPr>
          <a:xfrm>
            <a:off x="332509" y="3576693"/>
            <a:ext cx="11722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Proxima Nova"/>
              </a:rPr>
              <a:t>Лидерство, эмоциональный интеллект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: </a:t>
            </a:r>
          </a:p>
          <a:p>
            <a:endParaRPr lang="en-US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Эмоциональный интеллект Д.В. Люсин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  <a:endParaRPr lang="ru-RU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Уровень самооценки С.В. Ковалев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  <a:endParaRPr lang="ru-RU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Коммуникативные и организаторские склонности» В.В. Синявский, В.А.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Федорошин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 КОС-1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  <a:endParaRPr lang="ru-RU" dirty="0">
              <a:solidFill>
                <a:schemeClr val="bg1"/>
              </a:solidFill>
              <a:latin typeface="Proxima Nov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32421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74B0EF-F8B6-4271-903A-0B7987FE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7" y="-324015"/>
            <a:ext cx="1364419" cy="2046629"/>
          </a:xfrm>
          <a:prstGeom prst="rect">
            <a:avLst/>
          </a:prstGeom>
        </p:spPr>
      </p:pic>
      <p:sp>
        <p:nvSpPr>
          <p:cNvPr id="4" name="Google Shape;72;p16">
            <a:extLst>
              <a:ext uri="{FF2B5EF4-FFF2-40B4-BE49-F238E27FC236}">
                <a16:creationId xmlns:a16="http://schemas.microsoft.com/office/drawing/2014/main" id="{CA1BDC3A-2FC9-4DF9-9B29-1381AAAE0410}"/>
              </a:ext>
            </a:extLst>
          </p:cNvPr>
          <p:cNvSpPr txBox="1">
            <a:spLocks/>
          </p:cNvSpPr>
          <p:nvPr/>
        </p:nvSpPr>
        <p:spPr>
          <a:xfrm>
            <a:off x="1092015" y="1207299"/>
            <a:ext cx="11099985" cy="62068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sp>
        <p:nvSpPr>
          <p:cNvPr id="6" name="Google Shape;72;p16">
            <a:extLst>
              <a:ext uri="{FF2B5EF4-FFF2-40B4-BE49-F238E27FC236}">
                <a16:creationId xmlns:a16="http://schemas.microsoft.com/office/drawing/2014/main" id="{B8718D96-8289-47AC-97A9-01554C447D88}"/>
              </a:ext>
            </a:extLst>
          </p:cNvPr>
          <p:cNvSpPr txBox="1">
            <a:spLocks/>
          </p:cNvSpPr>
          <p:nvPr/>
        </p:nvSpPr>
        <p:spPr>
          <a:xfrm>
            <a:off x="1811913" y="548901"/>
            <a:ext cx="9252639" cy="58477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Proxima Nova Bl" panose="02000506030000020004" pitchFamily="2" charset="0"/>
              </a:rPr>
              <a:t>Реализованные тесты</a:t>
            </a:r>
          </a:p>
          <a:p>
            <a:endParaRPr lang="ru-RU" sz="32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130236-5095-40FD-AF7D-A24AF5CB3F56}"/>
              </a:ext>
            </a:extLst>
          </p:cNvPr>
          <p:cNvSpPr txBox="1"/>
          <p:nvPr/>
        </p:nvSpPr>
        <p:spPr>
          <a:xfrm>
            <a:off x="332509" y="1385455"/>
            <a:ext cx="1172226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Proxima Nova"/>
              </a:rPr>
              <a:t>Профессиональное и эмоциональное выгорание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: </a:t>
            </a:r>
          </a:p>
          <a:p>
            <a:endParaRPr lang="en-US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Профессиональное выгорание педагогов методика Н. Е. Водопьяновой на основе модели К.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Маслач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 и С. Джексон;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Диагностика уровня эмоционального выгорания В. В. Бойко (в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модиф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.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Е.Ильина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);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Диагностика уровня эмоционального выгорания В. В. Бойко;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Опросник психологического выгорания А.А. Рукавишников;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Опросник профессионального выгорания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Маслач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, MBI;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Оценка профессионального выгорания (BAT) краткая версия адаптация А.Д. Демкин;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Экспресс-оценка выгорания (В.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Каппони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, Т. Новак).</a:t>
            </a:r>
            <a:endParaRPr lang="en-US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Шкала организационного цинизма, OCS Павлова, Дзюбенко, Нартова-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Бочавер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  <a:endParaRPr lang="ru-RU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Опросник благополучия PERMA-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Profiler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 Исаева, Акимова, Волкова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  <a:endParaRPr lang="ru-RU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Опросник Ситуации в школе Т.О. Гордеева, О.А. Сычев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.</a:t>
            </a:r>
            <a:endParaRPr lang="ru-RU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bg1"/>
              </a:solidFill>
              <a:latin typeface="Proxima Nov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5421489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74B0EF-F8B6-4271-903A-0B7987FE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7" y="-324015"/>
            <a:ext cx="1364419" cy="2046629"/>
          </a:xfrm>
          <a:prstGeom prst="rect">
            <a:avLst/>
          </a:prstGeom>
        </p:spPr>
      </p:pic>
      <p:sp>
        <p:nvSpPr>
          <p:cNvPr id="4" name="Google Shape;72;p16">
            <a:extLst>
              <a:ext uri="{FF2B5EF4-FFF2-40B4-BE49-F238E27FC236}">
                <a16:creationId xmlns:a16="http://schemas.microsoft.com/office/drawing/2014/main" id="{CA1BDC3A-2FC9-4DF9-9B29-1381AAAE0410}"/>
              </a:ext>
            </a:extLst>
          </p:cNvPr>
          <p:cNvSpPr txBox="1">
            <a:spLocks/>
          </p:cNvSpPr>
          <p:nvPr/>
        </p:nvSpPr>
        <p:spPr>
          <a:xfrm>
            <a:off x="1092015" y="1207299"/>
            <a:ext cx="11099985" cy="62068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sp>
        <p:nvSpPr>
          <p:cNvPr id="6" name="Google Shape;72;p16">
            <a:extLst>
              <a:ext uri="{FF2B5EF4-FFF2-40B4-BE49-F238E27FC236}">
                <a16:creationId xmlns:a16="http://schemas.microsoft.com/office/drawing/2014/main" id="{B8718D96-8289-47AC-97A9-01554C447D88}"/>
              </a:ext>
            </a:extLst>
          </p:cNvPr>
          <p:cNvSpPr txBox="1">
            <a:spLocks/>
          </p:cNvSpPr>
          <p:nvPr/>
        </p:nvSpPr>
        <p:spPr>
          <a:xfrm>
            <a:off x="1811913" y="548901"/>
            <a:ext cx="9252639" cy="58477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Proxima Nova Bl" panose="02000506030000020004" pitchFamily="2" charset="0"/>
              </a:rPr>
              <a:t>Реализованные тесты</a:t>
            </a:r>
          </a:p>
          <a:p>
            <a:endParaRPr lang="ru-RU" sz="32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130236-5095-40FD-AF7D-A24AF5CB3F56}"/>
              </a:ext>
            </a:extLst>
          </p:cNvPr>
          <p:cNvSpPr txBox="1"/>
          <p:nvPr/>
        </p:nvSpPr>
        <p:spPr>
          <a:xfrm>
            <a:off x="332509" y="1385455"/>
            <a:ext cx="117222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Proxima Nova"/>
              </a:rPr>
              <a:t>ПТСР, нервно-психическая устойчивость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: </a:t>
            </a:r>
          </a:p>
          <a:p>
            <a:endParaRPr lang="en-US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Методика оценки нервно-психической устойчивости «Прогноз-2»  В.Ю. Рыбников;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bg1"/>
                </a:solidFill>
                <a:latin typeface="Proxima Nova"/>
              </a:rPr>
              <a:t>Миссисипская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 шкала посттравматического стрессового расстройства (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Mississippi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Scale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for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 PTSD, CMS) военный вариант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err="1">
                <a:solidFill>
                  <a:schemeClr val="bg1"/>
                </a:solidFill>
                <a:latin typeface="Proxima Nova"/>
              </a:rPr>
              <a:t>Миссисипская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 шкала посттравматического стрессового расстройства (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Mississippi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Scale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for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 PTSD, CMS) гражданский вариант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chemeClr val="bg1"/>
                </a:solidFill>
                <a:latin typeface="Proxima Nova"/>
              </a:rPr>
              <a:t>Опросник на скрининг ПТСР (Trauma Screening Questionnaire, Brewin C. et al., 2002)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Шкала оценки влияния травматического события (ШОВТС) Адаптация Н. В. Тарабрина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Шкала оценки интенсивности боевого опыта  Адаптация Н. В. Тарабрина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  <a:endParaRPr lang="ru-RU" dirty="0">
              <a:solidFill>
                <a:schemeClr val="bg1"/>
              </a:solidFill>
              <a:latin typeface="Proxima Nov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494740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74B0EF-F8B6-4271-903A-0B7987FE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7" y="-324015"/>
            <a:ext cx="1364419" cy="2046629"/>
          </a:xfrm>
          <a:prstGeom prst="rect">
            <a:avLst/>
          </a:prstGeom>
        </p:spPr>
      </p:pic>
      <p:sp>
        <p:nvSpPr>
          <p:cNvPr id="4" name="Google Shape;72;p16">
            <a:extLst>
              <a:ext uri="{FF2B5EF4-FFF2-40B4-BE49-F238E27FC236}">
                <a16:creationId xmlns:a16="http://schemas.microsoft.com/office/drawing/2014/main" id="{CA1BDC3A-2FC9-4DF9-9B29-1381AAAE0410}"/>
              </a:ext>
            </a:extLst>
          </p:cNvPr>
          <p:cNvSpPr txBox="1">
            <a:spLocks/>
          </p:cNvSpPr>
          <p:nvPr/>
        </p:nvSpPr>
        <p:spPr>
          <a:xfrm>
            <a:off x="1092015" y="1207299"/>
            <a:ext cx="11099985" cy="62068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sp>
        <p:nvSpPr>
          <p:cNvPr id="6" name="Google Shape;72;p16">
            <a:extLst>
              <a:ext uri="{FF2B5EF4-FFF2-40B4-BE49-F238E27FC236}">
                <a16:creationId xmlns:a16="http://schemas.microsoft.com/office/drawing/2014/main" id="{B8718D96-8289-47AC-97A9-01554C447D88}"/>
              </a:ext>
            </a:extLst>
          </p:cNvPr>
          <p:cNvSpPr txBox="1">
            <a:spLocks/>
          </p:cNvSpPr>
          <p:nvPr/>
        </p:nvSpPr>
        <p:spPr>
          <a:xfrm>
            <a:off x="1811913" y="548901"/>
            <a:ext cx="9252639" cy="58477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Proxima Nova Bl" panose="02000506030000020004" pitchFamily="2" charset="0"/>
              </a:rPr>
              <a:t>Реализованные тесты</a:t>
            </a:r>
          </a:p>
          <a:p>
            <a:endParaRPr lang="ru-RU" sz="32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130236-5095-40FD-AF7D-A24AF5CB3F56}"/>
              </a:ext>
            </a:extLst>
          </p:cNvPr>
          <p:cNvSpPr txBox="1"/>
          <p:nvPr/>
        </p:nvSpPr>
        <p:spPr>
          <a:xfrm>
            <a:off x="332509" y="1385455"/>
            <a:ext cx="1172226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>
                <a:solidFill>
                  <a:schemeClr val="bg1"/>
                </a:solidFill>
                <a:latin typeface="Proxima Nova"/>
              </a:rPr>
              <a:t>Киберпсихология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: </a:t>
            </a:r>
          </a:p>
          <a:p>
            <a:endParaRPr lang="en-US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Proxima Nova"/>
              </a:rPr>
              <a:t>Общая шкала проблемного использования интернета-3 (GPIUS3) Адаптация А.А. Герасимова, А.Б. Холмогорова;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Proxima Nova"/>
              </a:rPr>
              <a:t>Опросник Родительское посредничество детской медиаактивности </a:t>
            </a:r>
            <a:r>
              <a:rPr lang="ru-RU" sz="1600" dirty="0" err="1">
                <a:solidFill>
                  <a:schemeClr val="bg1"/>
                </a:solidFill>
                <a:latin typeface="Proxima Nova"/>
              </a:rPr>
              <a:t>Лемиш</a:t>
            </a:r>
            <a:r>
              <a:rPr lang="ru-RU" sz="1600" dirty="0">
                <a:solidFill>
                  <a:schemeClr val="bg1"/>
                </a:solidFill>
                <a:latin typeface="Proxima Nova"/>
              </a:rPr>
              <a:t> Адаптация П.И. </a:t>
            </a:r>
            <a:r>
              <a:rPr lang="ru-RU" sz="1600" dirty="0" err="1">
                <a:solidFill>
                  <a:schemeClr val="bg1"/>
                </a:solidFill>
                <a:latin typeface="Proxima Nova"/>
              </a:rPr>
              <a:t>Тарунтаева</a:t>
            </a:r>
            <a:r>
              <a:rPr lang="en-US" sz="1600" dirty="0">
                <a:solidFill>
                  <a:schemeClr val="bg1"/>
                </a:solidFill>
                <a:latin typeface="Proxima Nova"/>
              </a:rPr>
              <a:t>;</a:t>
            </a:r>
            <a:endParaRPr lang="ru-RU" sz="1600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Proxima Nova"/>
              </a:rPr>
              <a:t>Тест для младших школьников на определение компьютерной зависимости О.Л. </a:t>
            </a:r>
            <a:r>
              <a:rPr lang="ru-RU" sz="1600" dirty="0" err="1">
                <a:solidFill>
                  <a:schemeClr val="bg1"/>
                </a:solidFill>
                <a:latin typeface="Proxima Nova"/>
              </a:rPr>
              <a:t>Кутуева</a:t>
            </a:r>
            <a:r>
              <a:rPr lang="en-US" sz="1600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Proxima Nova"/>
              </a:rPr>
              <a:t>Тест для родителей младших школьников на определение компьютерной зависимости В.Г. Писарев</a:t>
            </a:r>
            <a:r>
              <a:rPr lang="en-US" sz="1600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Proxima Nova"/>
              </a:rPr>
              <a:t>Способ скрининговой диагностики компьютерной зависимости Л.Н. Юрьева, Т.Ю. </a:t>
            </a:r>
            <a:r>
              <a:rPr lang="ru-RU" sz="1600" dirty="0" err="1">
                <a:solidFill>
                  <a:schemeClr val="bg1"/>
                </a:solidFill>
                <a:latin typeface="Proxima Nova"/>
              </a:rPr>
              <a:t>Больбот</a:t>
            </a:r>
            <a:r>
              <a:rPr lang="en-US" sz="1600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Proxima Nova"/>
              </a:rPr>
              <a:t>Опросник поведения в интернете А.Е. </a:t>
            </a:r>
            <a:r>
              <a:rPr lang="ru-RU" sz="1600" dirty="0" err="1">
                <a:solidFill>
                  <a:schemeClr val="bg1"/>
                </a:solidFill>
                <a:latin typeface="Proxima Nova"/>
              </a:rPr>
              <a:t>Жичкина</a:t>
            </a:r>
            <a:r>
              <a:rPr lang="en-US" sz="1600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Proxima Nova"/>
              </a:rPr>
              <a:t>Степень увлеченности младших подростков компьютерными играми А.В. Гришина</a:t>
            </a:r>
            <a:r>
              <a:rPr lang="en-US" sz="1600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Proxima Nova"/>
              </a:rPr>
              <a:t>Шкала зависимости от смартфона SAS Квон Адаптация В.П. Шейнов</a:t>
            </a:r>
            <a:r>
              <a:rPr lang="en-US" sz="1600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Proxima Nova"/>
              </a:rPr>
              <a:t>Виртуальная идентичность пользователей социальных сетей Д.Н. Погорелов</a:t>
            </a:r>
            <a:r>
              <a:rPr lang="en-US" sz="1600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Proxima Nova"/>
              </a:rPr>
              <a:t>Тест на интернет-зависимость IAT Янг Адаптация В.А. Лоскутова</a:t>
            </a:r>
            <a:r>
              <a:rPr lang="en-US" sz="1600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Proxima Nova"/>
              </a:rPr>
              <a:t>Методика диагностики гейм-</a:t>
            </a:r>
            <a:r>
              <a:rPr lang="ru-RU" sz="1600" dirty="0" err="1">
                <a:solidFill>
                  <a:schemeClr val="bg1"/>
                </a:solidFill>
                <a:latin typeface="Proxima Nova"/>
              </a:rPr>
              <a:t>аддикции</a:t>
            </a:r>
            <a:r>
              <a:rPr lang="ru-RU" sz="1600" dirty="0">
                <a:solidFill>
                  <a:schemeClr val="bg1"/>
                </a:solidFill>
                <a:latin typeface="Proxima Nova"/>
              </a:rPr>
              <a:t> Н.В. Кочетков</a:t>
            </a:r>
            <a:r>
              <a:rPr lang="en-US" sz="1600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Proxima Nova"/>
              </a:rPr>
              <a:t>Шкала оценки зависимости от Интернет-игр краткая форма, IGDS9-SF Адаптация А.А. Петров, Н.Б. Черняк</a:t>
            </a:r>
            <a:r>
              <a:rPr lang="en-US" sz="1600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Proxima Nova"/>
              </a:rPr>
              <a:t>Шкала игровой зависимости для подростков, GASA Адаптация С.Ю. Терещенко, Н.Н. Горбачева</a:t>
            </a:r>
            <a:r>
              <a:rPr lang="en-US" sz="1600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Proxima Nova"/>
              </a:rPr>
              <a:t>Опросник проблемного использования социальных сетей Н.А. Сирота, Д.В. Московченко, В.М. </a:t>
            </a:r>
            <a:r>
              <a:rPr lang="ru-RU" sz="1600" dirty="0" err="1">
                <a:solidFill>
                  <a:schemeClr val="bg1"/>
                </a:solidFill>
                <a:latin typeface="Proxima Nova"/>
              </a:rPr>
              <a:t>Ялтонский</a:t>
            </a:r>
            <a:r>
              <a:rPr lang="ru-RU" sz="1600" dirty="0">
                <a:solidFill>
                  <a:schemeClr val="bg1"/>
                </a:solidFill>
                <a:latin typeface="Proxima Nova"/>
              </a:rPr>
              <a:t>, А.В. </a:t>
            </a:r>
            <a:r>
              <a:rPr lang="ru-RU" sz="1600" dirty="0" err="1">
                <a:solidFill>
                  <a:schemeClr val="bg1"/>
                </a:solidFill>
                <a:latin typeface="Proxima Nova"/>
              </a:rPr>
              <a:t>Ялтонская</a:t>
            </a:r>
            <a:r>
              <a:rPr lang="en-US" sz="1600" dirty="0">
                <a:solidFill>
                  <a:schemeClr val="bg1"/>
                </a:solidFill>
                <a:latin typeface="Proxima Nova"/>
              </a:rPr>
              <a:t>.</a:t>
            </a:r>
            <a:endParaRPr lang="ru-RU" sz="1600" dirty="0">
              <a:solidFill>
                <a:schemeClr val="bg1"/>
              </a:solidFill>
              <a:latin typeface="Proxima Nov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7157985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74B0EF-F8B6-4271-903A-0B7987FE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7" y="-324015"/>
            <a:ext cx="1364419" cy="2046629"/>
          </a:xfrm>
          <a:prstGeom prst="rect">
            <a:avLst/>
          </a:prstGeom>
        </p:spPr>
      </p:pic>
      <p:sp>
        <p:nvSpPr>
          <p:cNvPr id="4" name="Google Shape;72;p16">
            <a:extLst>
              <a:ext uri="{FF2B5EF4-FFF2-40B4-BE49-F238E27FC236}">
                <a16:creationId xmlns:a16="http://schemas.microsoft.com/office/drawing/2014/main" id="{CA1BDC3A-2FC9-4DF9-9B29-1381AAAE0410}"/>
              </a:ext>
            </a:extLst>
          </p:cNvPr>
          <p:cNvSpPr txBox="1">
            <a:spLocks/>
          </p:cNvSpPr>
          <p:nvPr/>
        </p:nvSpPr>
        <p:spPr>
          <a:xfrm>
            <a:off x="1092015" y="1207299"/>
            <a:ext cx="11099985" cy="62068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sp>
        <p:nvSpPr>
          <p:cNvPr id="6" name="Google Shape;72;p16">
            <a:extLst>
              <a:ext uri="{FF2B5EF4-FFF2-40B4-BE49-F238E27FC236}">
                <a16:creationId xmlns:a16="http://schemas.microsoft.com/office/drawing/2014/main" id="{B8718D96-8289-47AC-97A9-01554C447D88}"/>
              </a:ext>
            </a:extLst>
          </p:cNvPr>
          <p:cNvSpPr txBox="1">
            <a:spLocks/>
          </p:cNvSpPr>
          <p:nvPr/>
        </p:nvSpPr>
        <p:spPr>
          <a:xfrm>
            <a:off x="1811913" y="548901"/>
            <a:ext cx="9252639" cy="58477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Proxima Nova Bl" panose="02000506030000020004" pitchFamily="2" charset="0"/>
              </a:rPr>
              <a:t>Реализованные тесты</a:t>
            </a:r>
          </a:p>
          <a:p>
            <a:endParaRPr lang="ru-RU" sz="32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130236-5095-40FD-AF7D-A24AF5CB3F56}"/>
              </a:ext>
            </a:extLst>
          </p:cNvPr>
          <p:cNvSpPr txBox="1"/>
          <p:nvPr/>
        </p:nvSpPr>
        <p:spPr>
          <a:xfrm>
            <a:off x="332509" y="1133675"/>
            <a:ext cx="11722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Proxima Nova"/>
              </a:rPr>
              <a:t>Климат в группе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Методика оценки уровня психологического климата коллектива А.Н.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Лутошкин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  <a:endParaRPr lang="ru-RU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Социально-психологическая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самоаттестация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 коллектива Р.С. Немов Школьный вариант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  <a:endParaRPr lang="ru-RU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Опросник «Климат в классе» Н.Б. Шумакова, Е.И.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Щебланова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, М.Г.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Сорокова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  <a:endParaRPr lang="ru-RU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Определение привлекательности для школьника группы одноклассников В.С. Ивашкин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.</a:t>
            </a:r>
            <a:endParaRPr lang="ru-RU" dirty="0">
              <a:solidFill>
                <a:schemeClr val="bg1"/>
              </a:solidFill>
              <a:latin typeface="Proxima Nova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220B570-FBE5-45A2-94E3-CB7A1E08FD08}"/>
              </a:ext>
            </a:extLst>
          </p:cNvPr>
          <p:cNvSpPr txBox="1"/>
          <p:nvPr/>
        </p:nvSpPr>
        <p:spPr>
          <a:xfrm>
            <a:off x="332509" y="3576693"/>
            <a:ext cx="11722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Proxima Nova"/>
              </a:rPr>
              <a:t>Прочее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: </a:t>
            </a:r>
          </a:p>
          <a:p>
            <a:endParaRPr lang="en-US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Методика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аккультурационных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 ожиданий Берри З.Х.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Лепшокова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, А.Н.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Татарко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  <a:endParaRPr lang="ru-RU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Шкала взаимной адаптации в браке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Спаниер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 Полякова,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Сорокова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,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Гаранян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.</a:t>
            </a:r>
            <a:endParaRPr lang="ru-RU" dirty="0">
              <a:solidFill>
                <a:schemeClr val="bg1"/>
              </a:solidFill>
              <a:latin typeface="Proxima Nov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592606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74B0EF-F8B6-4271-903A-0B7987FE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7" y="-324015"/>
            <a:ext cx="1364419" cy="2046629"/>
          </a:xfrm>
          <a:prstGeom prst="rect">
            <a:avLst/>
          </a:prstGeom>
        </p:spPr>
      </p:pic>
      <p:sp>
        <p:nvSpPr>
          <p:cNvPr id="4" name="Google Shape;72;p16">
            <a:extLst>
              <a:ext uri="{FF2B5EF4-FFF2-40B4-BE49-F238E27FC236}">
                <a16:creationId xmlns:a16="http://schemas.microsoft.com/office/drawing/2014/main" id="{CA1BDC3A-2FC9-4DF9-9B29-1381AAAE0410}"/>
              </a:ext>
            </a:extLst>
          </p:cNvPr>
          <p:cNvSpPr txBox="1">
            <a:spLocks/>
          </p:cNvSpPr>
          <p:nvPr/>
        </p:nvSpPr>
        <p:spPr>
          <a:xfrm>
            <a:off x="1092015" y="1207299"/>
            <a:ext cx="11099985" cy="62068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sp>
        <p:nvSpPr>
          <p:cNvPr id="6" name="Google Shape;72;p16">
            <a:extLst>
              <a:ext uri="{FF2B5EF4-FFF2-40B4-BE49-F238E27FC236}">
                <a16:creationId xmlns:a16="http://schemas.microsoft.com/office/drawing/2014/main" id="{B8718D96-8289-47AC-97A9-01554C447D88}"/>
              </a:ext>
            </a:extLst>
          </p:cNvPr>
          <p:cNvSpPr txBox="1">
            <a:spLocks/>
          </p:cNvSpPr>
          <p:nvPr/>
        </p:nvSpPr>
        <p:spPr>
          <a:xfrm>
            <a:off x="1811913" y="548901"/>
            <a:ext cx="9252639" cy="58477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Proxima Nova Bl" panose="02000506030000020004" pitchFamily="2" charset="0"/>
              </a:rPr>
              <a:t>Структура комплексного теста</a:t>
            </a:r>
          </a:p>
          <a:p>
            <a:endParaRPr lang="ru-RU" sz="32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16C924-F278-4B6C-8C9E-551F0CA27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49451"/>
            <a:ext cx="12192000" cy="335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8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74B0EF-F8B6-4271-903A-0B7987FE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7" y="-324015"/>
            <a:ext cx="1364419" cy="2046629"/>
          </a:xfrm>
          <a:prstGeom prst="rect">
            <a:avLst/>
          </a:prstGeom>
        </p:spPr>
      </p:pic>
      <p:sp>
        <p:nvSpPr>
          <p:cNvPr id="4" name="Google Shape;72;p16">
            <a:extLst>
              <a:ext uri="{FF2B5EF4-FFF2-40B4-BE49-F238E27FC236}">
                <a16:creationId xmlns:a16="http://schemas.microsoft.com/office/drawing/2014/main" id="{CA1BDC3A-2FC9-4DF9-9B29-1381AAAE0410}"/>
              </a:ext>
            </a:extLst>
          </p:cNvPr>
          <p:cNvSpPr txBox="1">
            <a:spLocks/>
          </p:cNvSpPr>
          <p:nvPr/>
        </p:nvSpPr>
        <p:spPr>
          <a:xfrm>
            <a:off x="1092015" y="1207299"/>
            <a:ext cx="11099985" cy="62068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sp>
        <p:nvSpPr>
          <p:cNvPr id="6" name="Google Shape;72;p16">
            <a:extLst>
              <a:ext uri="{FF2B5EF4-FFF2-40B4-BE49-F238E27FC236}">
                <a16:creationId xmlns:a16="http://schemas.microsoft.com/office/drawing/2014/main" id="{B8718D96-8289-47AC-97A9-01554C447D88}"/>
              </a:ext>
            </a:extLst>
          </p:cNvPr>
          <p:cNvSpPr txBox="1">
            <a:spLocks/>
          </p:cNvSpPr>
          <p:nvPr/>
        </p:nvSpPr>
        <p:spPr>
          <a:xfrm>
            <a:off x="1811913" y="548901"/>
            <a:ext cx="9252639" cy="58477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Proxima Nova Bl" panose="02000506030000020004" pitchFamily="2" charset="0"/>
              </a:rPr>
              <a:t>Создание Яндекс формы</a:t>
            </a:r>
          </a:p>
          <a:p>
            <a:endParaRPr lang="ru-RU" sz="32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9B6E66C-E8D9-4928-ABF2-A01EAF370D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1913" y="0"/>
            <a:ext cx="890824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744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74B0EF-F8B6-4271-903A-0B7987FE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7" y="-324015"/>
            <a:ext cx="1364419" cy="2046629"/>
          </a:xfrm>
          <a:prstGeom prst="rect">
            <a:avLst/>
          </a:prstGeom>
        </p:spPr>
      </p:pic>
      <p:sp>
        <p:nvSpPr>
          <p:cNvPr id="4" name="Google Shape;72;p16">
            <a:extLst>
              <a:ext uri="{FF2B5EF4-FFF2-40B4-BE49-F238E27FC236}">
                <a16:creationId xmlns:a16="http://schemas.microsoft.com/office/drawing/2014/main" id="{CA1BDC3A-2FC9-4DF9-9B29-1381AAAE0410}"/>
              </a:ext>
            </a:extLst>
          </p:cNvPr>
          <p:cNvSpPr txBox="1">
            <a:spLocks/>
          </p:cNvSpPr>
          <p:nvPr/>
        </p:nvSpPr>
        <p:spPr>
          <a:xfrm>
            <a:off x="1092015" y="1207299"/>
            <a:ext cx="11099985" cy="62068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sp>
        <p:nvSpPr>
          <p:cNvPr id="6" name="Google Shape;72;p16">
            <a:extLst>
              <a:ext uri="{FF2B5EF4-FFF2-40B4-BE49-F238E27FC236}">
                <a16:creationId xmlns:a16="http://schemas.microsoft.com/office/drawing/2014/main" id="{B8718D96-8289-47AC-97A9-01554C447D88}"/>
              </a:ext>
            </a:extLst>
          </p:cNvPr>
          <p:cNvSpPr txBox="1">
            <a:spLocks/>
          </p:cNvSpPr>
          <p:nvPr/>
        </p:nvSpPr>
        <p:spPr>
          <a:xfrm>
            <a:off x="1811913" y="548901"/>
            <a:ext cx="9252639" cy="58477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Proxima Nova Bl" panose="02000506030000020004" pitchFamily="2" charset="0"/>
              </a:rPr>
              <a:t>Пример вопросов теста которые нужно скопировать в вашу форму</a:t>
            </a:r>
          </a:p>
          <a:p>
            <a:endParaRPr lang="ru-RU" sz="32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212E3C3-5DBC-4AB2-9977-8E51062FE6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27" y="1900026"/>
            <a:ext cx="6121081" cy="341088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ABDB62-E7CD-4080-A3D8-73B88B423D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7345" y="1891812"/>
            <a:ext cx="4356567" cy="343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972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74B0EF-F8B6-4271-903A-0B7987FE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7" y="-324015"/>
            <a:ext cx="1364419" cy="2046629"/>
          </a:xfrm>
          <a:prstGeom prst="rect">
            <a:avLst/>
          </a:prstGeom>
        </p:spPr>
      </p:pic>
      <p:sp>
        <p:nvSpPr>
          <p:cNvPr id="4" name="Google Shape;72;p16">
            <a:extLst>
              <a:ext uri="{FF2B5EF4-FFF2-40B4-BE49-F238E27FC236}">
                <a16:creationId xmlns:a16="http://schemas.microsoft.com/office/drawing/2014/main" id="{CA1BDC3A-2FC9-4DF9-9B29-1381AAAE0410}"/>
              </a:ext>
            </a:extLst>
          </p:cNvPr>
          <p:cNvSpPr txBox="1">
            <a:spLocks/>
          </p:cNvSpPr>
          <p:nvPr/>
        </p:nvSpPr>
        <p:spPr>
          <a:xfrm>
            <a:off x="1092015" y="1207299"/>
            <a:ext cx="11099985" cy="62068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sp>
        <p:nvSpPr>
          <p:cNvPr id="8" name="Google Shape;72;p16">
            <a:extLst>
              <a:ext uri="{FF2B5EF4-FFF2-40B4-BE49-F238E27FC236}">
                <a16:creationId xmlns:a16="http://schemas.microsoft.com/office/drawing/2014/main" id="{6744DBDF-24F3-4053-BE84-05430011D050}"/>
              </a:ext>
            </a:extLst>
          </p:cNvPr>
          <p:cNvSpPr txBox="1">
            <a:spLocks/>
          </p:cNvSpPr>
          <p:nvPr/>
        </p:nvSpPr>
        <p:spPr>
          <a:xfrm>
            <a:off x="-184653" y="2120629"/>
            <a:ext cx="4747418" cy="58477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Proxima Nova Bl" panose="02000506030000020004" pitchFamily="2" charset="0"/>
              </a:rPr>
              <a:t>Пример опросной формы</a:t>
            </a:r>
          </a:p>
          <a:p>
            <a:endParaRPr lang="ru-RU" sz="32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591BCFB-BA34-4F07-8BCD-117FC06E6E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374" y="3103418"/>
            <a:ext cx="3459018" cy="3459018"/>
          </a:xfrm>
          <a:prstGeom prst="rect">
            <a:avLst/>
          </a:prstGeom>
        </p:spPr>
      </p:pic>
      <p:sp>
        <p:nvSpPr>
          <p:cNvPr id="6" name="Google Shape;72;p16">
            <a:extLst>
              <a:ext uri="{FF2B5EF4-FFF2-40B4-BE49-F238E27FC236}">
                <a16:creationId xmlns:a16="http://schemas.microsoft.com/office/drawing/2014/main" id="{8781A4DA-62DA-46B5-BAC9-4878202A32D6}"/>
              </a:ext>
            </a:extLst>
          </p:cNvPr>
          <p:cNvSpPr txBox="1">
            <a:spLocks/>
          </p:cNvSpPr>
          <p:nvPr/>
        </p:nvSpPr>
        <p:spPr>
          <a:xfrm>
            <a:off x="6352566" y="2120629"/>
            <a:ext cx="5488451" cy="58477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Proxima Nova Bl" panose="02000506030000020004" pitchFamily="2" charset="0"/>
              </a:rPr>
              <a:t>Пример социометрической формы</a:t>
            </a:r>
          </a:p>
          <a:p>
            <a:endParaRPr lang="ru-RU" sz="32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26E6AD-9F83-4DE7-8CCF-814C45F5C5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210" y="3103418"/>
            <a:ext cx="3459018" cy="34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293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74B0EF-F8B6-4271-903A-0B7987FE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7" y="-324015"/>
            <a:ext cx="1364419" cy="2046629"/>
          </a:xfrm>
          <a:prstGeom prst="rect">
            <a:avLst/>
          </a:prstGeom>
        </p:spPr>
      </p:pic>
      <p:sp>
        <p:nvSpPr>
          <p:cNvPr id="4" name="Google Shape;72;p16">
            <a:extLst>
              <a:ext uri="{FF2B5EF4-FFF2-40B4-BE49-F238E27FC236}">
                <a16:creationId xmlns:a16="http://schemas.microsoft.com/office/drawing/2014/main" id="{CA1BDC3A-2FC9-4DF9-9B29-1381AAAE0410}"/>
              </a:ext>
            </a:extLst>
          </p:cNvPr>
          <p:cNvSpPr txBox="1">
            <a:spLocks/>
          </p:cNvSpPr>
          <p:nvPr/>
        </p:nvSpPr>
        <p:spPr>
          <a:xfrm>
            <a:off x="1092015" y="1207299"/>
            <a:ext cx="11099985" cy="62068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sp>
        <p:nvSpPr>
          <p:cNvPr id="6" name="Google Shape;72;p16">
            <a:extLst>
              <a:ext uri="{FF2B5EF4-FFF2-40B4-BE49-F238E27FC236}">
                <a16:creationId xmlns:a16="http://schemas.microsoft.com/office/drawing/2014/main" id="{B8718D96-8289-47AC-97A9-01554C447D88}"/>
              </a:ext>
            </a:extLst>
          </p:cNvPr>
          <p:cNvSpPr txBox="1">
            <a:spLocks/>
          </p:cNvSpPr>
          <p:nvPr/>
        </p:nvSpPr>
        <p:spPr>
          <a:xfrm>
            <a:off x="1811913" y="548901"/>
            <a:ext cx="9252639" cy="58477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Proxima Nova Bl" panose="02000506030000020004" pitchFamily="2" charset="0"/>
              </a:rPr>
              <a:t>Как это видят тестируемые</a:t>
            </a:r>
          </a:p>
          <a:p>
            <a:endParaRPr lang="ru-RU" sz="32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413E840-4A81-437C-B3F3-E24354F01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03729"/>
            <a:ext cx="6204197" cy="235427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1FEEDA-0341-4017-934C-B7E946422E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979" y="1182166"/>
            <a:ext cx="4522909" cy="318787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5FE682-9BBF-4C25-B7AE-23EDF5E1F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2198" y="1182166"/>
            <a:ext cx="4971800" cy="5509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444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93E7559-973B-414A-9F64-5FB8C32D0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08" y="183985"/>
            <a:ext cx="1364419" cy="204662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2EC43C8-6A57-467F-8B1E-3467BCAF4547}"/>
              </a:ext>
            </a:extLst>
          </p:cNvPr>
          <p:cNvSpPr txBox="1"/>
          <p:nvPr/>
        </p:nvSpPr>
        <p:spPr>
          <a:xfrm>
            <a:off x="1307592" y="2109754"/>
            <a:ext cx="100876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Proxima Nova Rg" panose="02000506030000020004" pitchFamily="2" charset="0"/>
              </a:rPr>
              <a:t>«У нас нет денег, поэтому мы должны думать»</a:t>
            </a:r>
          </a:p>
          <a:p>
            <a:endParaRPr lang="ru-RU" sz="3200" dirty="0">
              <a:solidFill>
                <a:schemeClr val="bg1"/>
              </a:solidFill>
              <a:latin typeface="Proxima Nova Rg" panose="02000506030000020004" pitchFamily="2" charset="0"/>
            </a:endParaRPr>
          </a:p>
          <a:p>
            <a:endParaRPr lang="ru-RU" sz="3200" dirty="0">
              <a:solidFill>
                <a:schemeClr val="bg1"/>
              </a:solidFill>
              <a:latin typeface="Proxima Nova Rg" panose="02000506030000020004" pitchFamily="2" charset="0"/>
            </a:endParaRPr>
          </a:p>
          <a:p>
            <a:endParaRPr lang="ru-RU" sz="3200" dirty="0">
              <a:solidFill>
                <a:schemeClr val="bg1"/>
              </a:solidFill>
              <a:latin typeface="Proxima Nova Rg" panose="02000506030000020004" pitchFamily="2" charset="0"/>
            </a:endParaRPr>
          </a:p>
          <a:p>
            <a:pPr algn="r"/>
            <a:r>
              <a:rPr lang="ru-RU" sz="3200" dirty="0">
                <a:solidFill>
                  <a:schemeClr val="bg1"/>
                </a:solidFill>
                <a:latin typeface="Proxima Nova Rg" panose="02000506030000020004" pitchFamily="2" charset="0"/>
              </a:rPr>
              <a:t>Эрнест Резерфорд</a:t>
            </a:r>
          </a:p>
          <a:p>
            <a:endParaRPr lang="ru-RU" sz="3200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028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2;p16">
            <a:extLst>
              <a:ext uri="{FF2B5EF4-FFF2-40B4-BE49-F238E27FC236}">
                <a16:creationId xmlns:a16="http://schemas.microsoft.com/office/drawing/2014/main" id="{CA1BDC3A-2FC9-4DF9-9B29-1381AAAE0410}"/>
              </a:ext>
            </a:extLst>
          </p:cNvPr>
          <p:cNvSpPr txBox="1">
            <a:spLocks/>
          </p:cNvSpPr>
          <p:nvPr/>
        </p:nvSpPr>
        <p:spPr>
          <a:xfrm>
            <a:off x="1092015" y="1207299"/>
            <a:ext cx="11099985" cy="62068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6667DA0-5715-41E5-85B2-C4905E83ED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0976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9863EBF-F06A-4019-9655-C171A871CE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54" y="4394212"/>
            <a:ext cx="7142857" cy="41904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2A6D893D-E443-498B-87CE-E08BF0410B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3007" y="3224556"/>
            <a:ext cx="1839896" cy="355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9105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74B0EF-F8B6-4271-903A-0B7987FE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7" y="-324015"/>
            <a:ext cx="1364419" cy="2046629"/>
          </a:xfrm>
          <a:prstGeom prst="rect">
            <a:avLst/>
          </a:prstGeom>
        </p:spPr>
      </p:pic>
      <p:sp>
        <p:nvSpPr>
          <p:cNvPr id="4" name="Google Shape;72;p16">
            <a:extLst>
              <a:ext uri="{FF2B5EF4-FFF2-40B4-BE49-F238E27FC236}">
                <a16:creationId xmlns:a16="http://schemas.microsoft.com/office/drawing/2014/main" id="{CA1BDC3A-2FC9-4DF9-9B29-1381AAAE0410}"/>
              </a:ext>
            </a:extLst>
          </p:cNvPr>
          <p:cNvSpPr txBox="1">
            <a:spLocks/>
          </p:cNvSpPr>
          <p:nvPr/>
        </p:nvSpPr>
        <p:spPr>
          <a:xfrm>
            <a:off x="1092015" y="1207299"/>
            <a:ext cx="11099985" cy="62068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sp>
        <p:nvSpPr>
          <p:cNvPr id="6" name="Google Shape;72;p16">
            <a:extLst>
              <a:ext uri="{FF2B5EF4-FFF2-40B4-BE49-F238E27FC236}">
                <a16:creationId xmlns:a16="http://schemas.microsoft.com/office/drawing/2014/main" id="{B8718D96-8289-47AC-97A9-01554C447D88}"/>
              </a:ext>
            </a:extLst>
          </p:cNvPr>
          <p:cNvSpPr txBox="1">
            <a:spLocks/>
          </p:cNvSpPr>
          <p:nvPr/>
        </p:nvSpPr>
        <p:spPr>
          <a:xfrm>
            <a:off x="1811913" y="548901"/>
            <a:ext cx="9252639" cy="58477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Proxima Nova Bl" panose="02000506030000020004" pitchFamily="2" charset="0"/>
              </a:rPr>
              <a:t>Сводные отчеты по конкретному тесту</a:t>
            </a:r>
          </a:p>
          <a:p>
            <a:endParaRPr lang="ru-RU" sz="32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0079EE3-EB38-46FE-B7BE-654EE2E02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5" y="1133675"/>
            <a:ext cx="4552381" cy="206666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CD7102B-1BD1-41AB-8179-5B797195E3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761721"/>
            <a:ext cx="12192000" cy="309627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9008AD3-1E9E-48C7-856F-EDFBEA3C3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277" y="1133674"/>
            <a:ext cx="2723809" cy="20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113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74B0EF-F8B6-4271-903A-0B7987FE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7" y="-324015"/>
            <a:ext cx="1364419" cy="2046629"/>
          </a:xfrm>
          <a:prstGeom prst="rect">
            <a:avLst/>
          </a:prstGeom>
        </p:spPr>
      </p:pic>
      <p:sp>
        <p:nvSpPr>
          <p:cNvPr id="4" name="Google Shape;72;p16">
            <a:extLst>
              <a:ext uri="{FF2B5EF4-FFF2-40B4-BE49-F238E27FC236}">
                <a16:creationId xmlns:a16="http://schemas.microsoft.com/office/drawing/2014/main" id="{CA1BDC3A-2FC9-4DF9-9B29-1381AAAE0410}"/>
              </a:ext>
            </a:extLst>
          </p:cNvPr>
          <p:cNvSpPr txBox="1">
            <a:spLocks/>
          </p:cNvSpPr>
          <p:nvPr/>
        </p:nvSpPr>
        <p:spPr>
          <a:xfrm>
            <a:off x="1092015" y="1207299"/>
            <a:ext cx="11099985" cy="62068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131DE19-2676-4869-925B-84CCFA5AE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3914569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0B74D6D-C242-4555-8BE4-1BD8D9AD68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0285" y="4082347"/>
            <a:ext cx="2371429" cy="2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421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2;p16">
            <a:extLst>
              <a:ext uri="{FF2B5EF4-FFF2-40B4-BE49-F238E27FC236}">
                <a16:creationId xmlns:a16="http://schemas.microsoft.com/office/drawing/2014/main" id="{CA1BDC3A-2FC9-4DF9-9B29-1381AAAE0410}"/>
              </a:ext>
            </a:extLst>
          </p:cNvPr>
          <p:cNvSpPr txBox="1">
            <a:spLocks/>
          </p:cNvSpPr>
          <p:nvPr/>
        </p:nvSpPr>
        <p:spPr>
          <a:xfrm>
            <a:off x="1092015" y="1207299"/>
            <a:ext cx="11099985" cy="62068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718BA5-3DE7-4E6D-A7EB-F5416031B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974407" cy="263236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CC38CE1-32AC-4C8F-A4BA-A76DF59E1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2993" y="76021"/>
            <a:ext cx="4219048" cy="44571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48FEB80-4B9B-4515-BB78-039879F64B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04127"/>
            <a:ext cx="6706225" cy="28081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27009D1-A7B2-4B5F-94F2-99A08B9076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5851" y="5355463"/>
            <a:ext cx="9676190" cy="2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662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2;p16">
            <a:extLst>
              <a:ext uri="{FF2B5EF4-FFF2-40B4-BE49-F238E27FC236}">
                <a16:creationId xmlns:a16="http://schemas.microsoft.com/office/drawing/2014/main" id="{CA1BDC3A-2FC9-4DF9-9B29-1381AAAE0410}"/>
              </a:ext>
            </a:extLst>
          </p:cNvPr>
          <p:cNvSpPr txBox="1">
            <a:spLocks/>
          </p:cNvSpPr>
          <p:nvPr/>
        </p:nvSpPr>
        <p:spPr>
          <a:xfrm>
            <a:off x="1092015" y="1207299"/>
            <a:ext cx="11099985" cy="62068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sp>
        <p:nvSpPr>
          <p:cNvPr id="7" name="Google Shape;72;p16">
            <a:extLst>
              <a:ext uri="{FF2B5EF4-FFF2-40B4-BE49-F238E27FC236}">
                <a16:creationId xmlns:a16="http://schemas.microsoft.com/office/drawing/2014/main" id="{3332985B-9BB3-4588-A3AE-D3200CD6E7BA}"/>
              </a:ext>
            </a:extLst>
          </p:cNvPr>
          <p:cNvSpPr txBox="1">
            <a:spLocks/>
          </p:cNvSpPr>
          <p:nvPr/>
        </p:nvSpPr>
        <p:spPr>
          <a:xfrm>
            <a:off x="1847346" y="2571665"/>
            <a:ext cx="9252639" cy="58477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Proxima Nova Bl" panose="02000506030000020004" pitchFamily="2" charset="0"/>
              </a:rPr>
              <a:t>Результаты обработки социометрии</a:t>
            </a:r>
          </a:p>
        </p:txBody>
      </p:sp>
    </p:spTree>
    <p:extLst>
      <p:ext uri="{BB962C8B-B14F-4D97-AF65-F5344CB8AC3E}">
        <p14:creationId xmlns:p14="http://schemas.microsoft.com/office/powerpoint/2010/main" val="27194455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2;p16">
            <a:extLst>
              <a:ext uri="{FF2B5EF4-FFF2-40B4-BE49-F238E27FC236}">
                <a16:creationId xmlns:a16="http://schemas.microsoft.com/office/drawing/2014/main" id="{CA1BDC3A-2FC9-4DF9-9B29-1381AAAE0410}"/>
              </a:ext>
            </a:extLst>
          </p:cNvPr>
          <p:cNvSpPr txBox="1">
            <a:spLocks/>
          </p:cNvSpPr>
          <p:nvPr/>
        </p:nvSpPr>
        <p:spPr>
          <a:xfrm>
            <a:off x="1092015" y="1207299"/>
            <a:ext cx="11099985" cy="62068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6B18D2E-7064-4521-9072-1726A039A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4" y="73889"/>
            <a:ext cx="3827993" cy="255847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E030BFC-2807-468C-A7CC-2B0A3A6348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809" y="73891"/>
            <a:ext cx="3827994" cy="255847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4A087DB-2B6E-4048-8005-7C50384DD7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904" y="73890"/>
            <a:ext cx="3827994" cy="255847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82D77968-1572-463A-BE75-75A5142545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12" y="3429000"/>
            <a:ext cx="3903397" cy="2646071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4E67D92-22F1-4945-9401-FDAAC1CC55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237" y="3420666"/>
            <a:ext cx="3903397" cy="266273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5F43EA9E-2A1D-42D0-AA8A-A3E02204321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903" y="3429000"/>
            <a:ext cx="3971525" cy="2654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9169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2;p16">
            <a:extLst>
              <a:ext uri="{FF2B5EF4-FFF2-40B4-BE49-F238E27FC236}">
                <a16:creationId xmlns:a16="http://schemas.microsoft.com/office/drawing/2014/main" id="{CA1BDC3A-2FC9-4DF9-9B29-1381AAAE0410}"/>
              </a:ext>
            </a:extLst>
          </p:cNvPr>
          <p:cNvSpPr txBox="1">
            <a:spLocks/>
          </p:cNvSpPr>
          <p:nvPr/>
        </p:nvSpPr>
        <p:spPr>
          <a:xfrm>
            <a:off x="1092015" y="1207299"/>
            <a:ext cx="11099985" cy="62068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88E4EF5-AD22-4C3E-A79E-ED4267442A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90" y="160578"/>
            <a:ext cx="8683954" cy="653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499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2;p16">
            <a:extLst>
              <a:ext uri="{FF2B5EF4-FFF2-40B4-BE49-F238E27FC236}">
                <a16:creationId xmlns:a16="http://schemas.microsoft.com/office/drawing/2014/main" id="{CA1BDC3A-2FC9-4DF9-9B29-1381AAAE0410}"/>
              </a:ext>
            </a:extLst>
          </p:cNvPr>
          <p:cNvSpPr txBox="1">
            <a:spLocks/>
          </p:cNvSpPr>
          <p:nvPr/>
        </p:nvSpPr>
        <p:spPr>
          <a:xfrm>
            <a:off x="1092015" y="1207299"/>
            <a:ext cx="11099985" cy="62068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EB2719D-3838-4C6F-A521-D667F783C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9300"/>
            <a:ext cx="4838095" cy="5647619"/>
          </a:xfrm>
          <a:prstGeom prst="rect">
            <a:avLst/>
          </a:prstGeom>
        </p:spPr>
      </p:pic>
      <p:sp>
        <p:nvSpPr>
          <p:cNvPr id="6" name="Google Shape;72;p16">
            <a:extLst>
              <a:ext uri="{FF2B5EF4-FFF2-40B4-BE49-F238E27FC236}">
                <a16:creationId xmlns:a16="http://schemas.microsoft.com/office/drawing/2014/main" id="{CFAE1A05-09C9-43AB-9954-F6B9E0D51106}"/>
              </a:ext>
            </a:extLst>
          </p:cNvPr>
          <p:cNvSpPr txBox="1">
            <a:spLocks/>
          </p:cNvSpPr>
          <p:nvPr/>
        </p:nvSpPr>
        <p:spPr>
          <a:xfrm>
            <a:off x="555769" y="312083"/>
            <a:ext cx="2021178" cy="58477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Proxima Nova Bl" panose="02000506030000020004" pitchFamily="2" charset="0"/>
              </a:rPr>
              <a:t>Список связей для каждого вопроса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4915E0-C973-46F7-8C87-EC8A506259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3416" y="1039300"/>
            <a:ext cx="6156957" cy="5366536"/>
          </a:xfrm>
          <a:prstGeom prst="rect">
            <a:avLst/>
          </a:prstGeom>
        </p:spPr>
      </p:pic>
      <p:sp>
        <p:nvSpPr>
          <p:cNvPr id="9" name="Google Shape;72;p16">
            <a:extLst>
              <a:ext uri="{FF2B5EF4-FFF2-40B4-BE49-F238E27FC236}">
                <a16:creationId xmlns:a16="http://schemas.microsoft.com/office/drawing/2014/main" id="{44AB5222-C89D-4A7C-9C4F-66D85DC9D90E}"/>
              </a:ext>
            </a:extLst>
          </p:cNvPr>
          <p:cNvSpPr txBox="1">
            <a:spLocks/>
          </p:cNvSpPr>
          <p:nvPr/>
        </p:nvSpPr>
        <p:spPr>
          <a:xfrm>
            <a:off x="7483449" y="246139"/>
            <a:ext cx="2870513" cy="58477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Proxima Nova Bl" panose="02000506030000020004" pitchFamily="2" charset="0"/>
              </a:rPr>
              <a:t>Сделанные выборы для каждого вопроса</a:t>
            </a:r>
          </a:p>
        </p:txBody>
      </p:sp>
    </p:spTree>
    <p:extLst>
      <p:ext uri="{BB962C8B-B14F-4D97-AF65-F5344CB8AC3E}">
        <p14:creationId xmlns:p14="http://schemas.microsoft.com/office/powerpoint/2010/main" val="3290095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2;p16">
            <a:extLst>
              <a:ext uri="{FF2B5EF4-FFF2-40B4-BE49-F238E27FC236}">
                <a16:creationId xmlns:a16="http://schemas.microsoft.com/office/drawing/2014/main" id="{CA1BDC3A-2FC9-4DF9-9B29-1381AAAE0410}"/>
              </a:ext>
            </a:extLst>
          </p:cNvPr>
          <p:cNvSpPr txBox="1">
            <a:spLocks/>
          </p:cNvSpPr>
          <p:nvPr/>
        </p:nvSpPr>
        <p:spPr>
          <a:xfrm>
            <a:off x="1092015" y="1207299"/>
            <a:ext cx="11099985" cy="62068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sp>
        <p:nvSpPr>
          <p:cNvPr id="6" name="Google Shape;72;p16">
            <a:extLst>
              <a:ext uri="{FF2B5EF4-FFF2-40B4-BE49-F238E27FC236}">
                <a16:creationId xmlns:a16="http://schemas.microsoft.com/office/drawing/2014/main" id="{CFAE1A05-09C9-43AB-9954-F6B9E0D51106}"/>
              </a:ext>
            </a:extLst>
          </p:cNvPr>
          <p:cNvSpPr txBox="1">
            <a:spLocks/>
          </p:cNvSpPr>
          <p:nvPr/>
        </p:nvSpPr>
        <p:spPr>
          <a:xfrm>
            <a:off x="555769" y="312083"/>
            <a:ext cx="3378922" cy="58477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Proxima Nova Bl" panose="02000506030000020004" pitchFamily="2" charset="0"/>
              </a:rPr>
              <a:t>Выборы отсутствовавших в конкретном вопросе</a:t>
            </a:r>
          </a:p>
        </p:txBody>
      </p:sp>
      <p:sp>
        <p:nvSpPr>
          <p:cNvPr id="9" name="Google Shape;72;p16">
            <a:extLst>
              <a:ext uri="{FF2B5EF4-FFF2-40B4-BE49-F238E27FC236}">
                <a16:creationId xmlns:a16="http://schemas.microsoft.com/office/drawing/2014/main" id="{44AB5222-C89D-4A7C-9C4F-66D85DC9D90E}"/>
              </a:ext>
            </a:extLst>
          </p:cNvPr>
          <p:cNvSpPr txBox="1">
            <a:spLocks/>
          </p:cNvSpPr>
          <p:nvPr/>
        </p:nvSpPr>
        <p:spPr>
          <a:xfrm>
            <a:off x="7483449" y="246139"/>
            <a:ext cx="2870513" cy="58477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Proxima Nova Bl" panose="02000506030000020004" pitchFamily="2" charset="0"/>
              </a:rPr>
              <a:t>Сколько раз были выбраны отсутствовавшие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D45408-D48A-45E1-AEE1-98491B3FE3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2096"/>
            <a:ext cx="5494601" cy="170186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84DCDD7-0697-463D-8C23-D4C81BF705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9806"/>
          <a:stretch/>
        </p:blipFill>
        <p:spPr>
          <a:xfrm>
            <a:off x="6458950" y="1006116"/>
            <a:ext cx="5252178" cy="1053593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8B96B8-68E6-4D2A-B1C3-5AE2208521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9220" y="3264229"/>
            <a:ext cx="3835521" cy="3538907"/>
          </a:xfrm>
          <a:prstGeom prst="rect">
            <a:avLst/>
          </a:prstGeom>
        </p:spPr>
      </p:pic>
      <p:sp>
        <p:nvSpPr>
          <p:cNvPr id="11" name="Google Shape;72;p16">
            <a:extLst>
              <a:ext uri="{FF2B5EF4-FFF2-40B4-BE49-F238E27FC236}">
                <a16:creationId xmlns:a16="http://schemas.microsoft.com/office/drawing/2014/main" id="{112578E6-8846-41AE-921F-3EAD7A55F7B8}"/>
              </a:ext>
            </a:extLst>
          </p:cNvPr>
          <p:cNvSpPr txBox="1">
            <a:spLocks/>
          </p:cNvSpPr>
          <p:nvPr/>
        </p:nvSpPr>
        <p:spPr>
          <a:xfrm>
            <a:off x="2157830" y="2523199"/>
            <a:ext cx="7114897" cy="1268776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Proxima Nova Bl" panose="02000506030000020004" pitchFamily="2" charset="0"/>
              </a:rPr>
              <a:t>Анализ групп, популярности и активности в конкретном вопросе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CDE1581-4E9C-4A4C-ABCC-6E749E042F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435" y="3325193"/>
            <a:ext cx="4701535" cy="349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923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2;p16">
            <a:extLst>
              <a:ext uri="{FF2B5EF4-FFF2-40B4-BE49-F238E27FC236}">
                <a16:creationId xmlns:a16="http://schemas.microsoft.com/office/drawing/2014/main" id="{CA1BDC3A-2FC9-4DF9-9B29-1381AAAE0410}"/>
              </a:ext>
            </a:extLst>
          </p:cNvPr>
          <p:cNvSpPr txBox="1">
            <a:spLocks/>
          </p:cNvSpPr>
          <p:nvPr/>
        </p:nvSpPr>
        <p:spPr>
          <a:xfrm>
            <a:off x="1092015" y="1207299"/>
            <a:ext cx="11099985" cy="62068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FA8CEE6-A827-4C77-BC45-FB329FDC0A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08" y="104399"/>
            <a:ext cx="5123809" cy="113333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905E3D8-038A-45C0-B455-37B839FDA9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4399"/>
            <a:ext cx="5881898" cy="1262690"/>
          </a:xfrm>
          <a:prstGeom prst="rect">
            <a:avLst/>
          </a:prstGeom>
        </p:spPr>
      </p:pic>
      <p:sp>
        <p:nvSpPr>
          <p:cNvPr id="13" name="Google Shape;72;p16">
            <a:extLst>
              <a:ext uri="{FF2B5EF4-FFF2-40B4-BE49-F238E27FC236}">
                <a16:creationId xmlns:a16="http://schemas.microsoft.com/office/drawing/2014/main" id="{981D3D1B-45A0-4389-88B1-4694B2A78024}"/>
              </a:ext>
            </a:extLst>
          </p:cNvPr>
          <p:cNvSpPr txBox="1">
            <a:spLocks/>
          </p:cNvSpPr>
          <p:nvPr/>
        </p:nvSpPr>
        <p:spPr>
          <a:xfrm>
            <a:off x="823622" y="1387787"/>
            <a:ext cx="6907213" cy="58477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Proxima Nova Bl" panose="02000506030000020004" pitchFamily="2" charset="0"/>
              </a:rPr>
              <a:t>Списочная статистика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4C3A919-2077-4E02-BE85-A9F728D7E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53049"/>
            <a:ext cx="12192000" cy="473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83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74B0EF-F8B6-4271-903A-0B7987FE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7" y="-324015"/>
            <a:ext cx="1364419" cy="2046629"/>
          </a:xfrm>
          <a:prstGeom prst="rect">
            <a:avLst/>
          </a:prstGeom>
        </p:spPr>
      </p:pic>
      <p:sp>
        <p:nvSpPr>
          <p:cNvPr id="4" name="Google Shape;72;p16">
            <a:extLst>
              <a:ext uri="{FF2B5EF4-FFF2-40B4-BE49-F238E27FC236}">
                <a16:creationId xmlns:a16="http://schemas.microsoft.com/office/drawing/2014/main" id="{CA1BDC3A-2FC9-4DF9-9B29-1381AAAE0410}"/>
              </a:ext>
            </a:extLst>
          </p:cNvPr>
          <p:cNvSpPr txBox="1">
            <a:spLocks/>
          </p:cNvSpPr>
          <p:nvPr/>
        </p:nvSpPr>
        <p:spPr>
          <a:xfrm>
            <a:off x="1092015" y="930208"/>
            <a:ext cx="11099985" cy="62068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buFont typeface="+mj-lt"/>
              <a:buAutoNum type="arabicPeriod"/>
            </a:pPr>
            <a:r>
              <a:rPr lang="ru-RU" sz="2100" dirty="0">
                <a:solidFill>
                  <a:schemeClr val="bg1"/>
                </a:solidFill>
                <a:latin typeface="Proxima Nova Bl" panose="02000506030000020004" pitchFamily="2" charset="0"/>
              </a:rPr>
              <a:t>Бесплатно.  Все что вам нужно это аккаунт на Яндекс почте.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2100" dirty="0">
                <a:solidFill>
                  <a:schemeClr val="bg1"/>
                </a:solidFill>
                <a:latin typeface="Proxima Nova Bl" panose="02000506030000020004" pitchFamily="2" charset="0"/>
              </a:rPr>
              <a:t>Простота. Самое трудоемкое это сделать Яндекс Форму с выбранными тестами.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2100" dirty="0">
                <a:solidFill>
                  <a:schemeClr val="bg1"/>
                </a:solidFill>
                <a:latin typeface="Proxima Nova Bl" panose="02000506030000020004" pitchFamily="2" charset="0"/>
              </a:rPr>
              <a:t>Без проблем работает на мобильных телефонах. Не нужно думать, где взять компьютеры для тестирования.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2100" dirty="0">
                <a:solidFill>
                  <a:schemeClr val="bg1"/>
                </a:solidFill>
                <a:latin typeface="Proxima Nova Bl" panose="02000506030000020004" pitchFamily="2" charset="0"/>
              </a:rPr>
              <a:t>Массовость. Можно проводить одновременные тестирования для большого количества человек.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2100" dirty="0">
                <a:solidFill>
                  <a:schemeClr val="bg1"/>
                </a:solidFill>
                <a:latin typeface="Proxima Nova Bl" panose="02000506030000020004" pitchFamily="2" charset="0"/>
              </a:rPr>
              <a:t>Организовать, провести и обработать результаты теста может один человек. При этом от него не будет требоваться каких-то специальных знаний.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2100" dirty="0">
                <a:solidFill>
                  <a:schemeClr val="bg1"/>
                </a:solidFill>
                <a:latin typeface="Proxima Nova Bl" panose="02000506030000020004" pitchFamily="2" charset="0"/>
              </a:rPr>
              <a:t>Чтобы пройти тест не нужно нигде регистрироваться. Человек получил ссылку на тест после чего прошел тест.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2100" dirty="0">
                <a:solidFill>
                  <a:schemeClr val="bg1"/>
                </a:solidFill>
                <a:latin typeface="Proxima Nova Bl" panose="02000506030000020004" pitchFamily="2" charset="0"/>
              </a:rPr>
              <a:t>Можно провести без передачи персональных данных.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2100" dirty="0">
                <a:solidFill>
                  <a:schemeClr val="bg1"/>
                </a:solidFill>
                <a:latin typeface="Proxima Nova Bl" panose="02000506030000020004" pitchFamily="2" charset="0"/>
              </a:rPr>
              <a:t>Автоматическое создание на бланках вашей организации документов с результатами тестирования.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2100" dirty="0">
                <a:solidFill>
                  <a:schemeClr val="bg1"/>
                </a:solidFill>
                <a:latin typeface="Proxima Nova Bl" panose="02000506030000020004" pitchFamily="2" charset="0"/>
              </a:rPr>
              <a:t>Ранжирование результатов тестируемых по степени выраженности склонностей.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2100" dirty="0">
                <a:solidFill>
                  <a:schemeClr val="bg1"/>
                </a:solidFill>
                <a:latin typeface="Proxima Nova Bl" panose="02000506030000020004" pitchFamily="2" charset="0"/>
              </a:rPr>
              <a:t>Групповая статистика в разрезе выбранных категорий (до 3 категорий).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2100" dirty="0">
                <a:solidFill>
                  <a:schemeClr val="bg1"/>
                </a:solidFill>
                <a:latin typeface="Proxima Nova Bl" panose="02000506030000020004" pitchFamily="2" charset="0"/>
              </a:rPr>
              <a:t>Обработка социометрии из Яндекс форм и произвольных форм.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2100" dirty="0">
                <a:solidFill>
                  <a:schemeClr val="bg1"/>
                </a:solidFill>
                <a:latin typeface="Proxima Nova Bl" panose="02000506030000020004" pitchFamily="2" charset="0"/>
              </a:rPr>
              <a:t>Создание социоматриц.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2100" dirty="0">
                <a:solidFill>
                  <a:schemeClr val="bg1"/>
                </a:solidFill>
                <a:latin typeface="Proxima Nova Bl" panose="02000506030000020004" pitchFamily="2" charset="0"/>
              </a:rPr>
              <a:t>Создание социограмм.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2100" dirty="0">
                <a:solidFill>
                  <a:schemeClr val="bg1"/>
                </a:solidFill>
                <a:latin typeface="Proxima Nova Bl" panose="02000506030000020004" pitchFamily="2" charset="0"/>
              </a:rPr>
              <a:t>Программа работает в отечественных ОС.</a:t>
            </a:r>
            <a:endParaRPr lang="en-US" sz="2100" dirty="0">
              <a:solidFill>
                <a:schemeClr val="bg1"/>
              </a:solidFill>
              <a:latin typeface="Proxima Nova Bl" panose="02000506030000020004" pitchFamily="2" charset="0"/>
            </a:endParaRPr>
          </a:p>
          <a:p>
            <a:pPr marL="342900" indent="-342900" algn="l">
              <a:buFont typeface="+mj-lt"/>
              <a:buAutoNum type="arabicPeriod"/>
            </a:pPr>
            <a:r>
              <a:rPr lang="ru-RU" sz="2100" dirty="0">
                <a:solidFill>
                  <a:schemeClr val="bg1"/>
                </a:solidFill>
                <a:latin typeface="Proxima Nova Bl" panose="02000506030000020004" pitchFamily="2" charset="0"/>
              </a:rPr>
              <a:t>Программа внесена в реестр отечественного ПО.</a:t>
            </a:r>
          </a:p>
          <a:p>
            <a:pPr algn="l"/>
            <a:endParaRPr lang="ru-RU" sz="1800" dirty="0">
              <a:solidFill>
                <a:schemeClr val="bg1"/>
              </a:solidFill>
              <a:latin typeface="Proxima Nova Bl" panose="02000506030000020004" pitchFamily="2" charset="0"/>
            </a:endParaRPr>
          </a:p>
          <a:p>
            <a:pPr algn="l"/>
            <a:endParaRPr lang="ru-RU" sz="18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sp>
        <p:nvSpPr>
          <p:cNvPr id="6" name="Google Shape;72;p16">
            <a:extLst>
              <a:ext uri="{FF2B5EF4-FFF2-40B4-BE49-F238E27FC236}">
                <a16:creationId xmlns:a16="http://schemas.microsoft.com/office/drawing/2014/main" id="{B8718D96-8289-47AC-97A9-01554C447D88}"/>
              </a:ext>
            </a:extLst>
          </p:cNvPr>
          <p:cNvSpPr txBox="1">
            <a:spLocks/>
          </p:cNvSpPr>
          <p:nvPr/>
        </p:nvSpPr>
        <p:spPr>
          <a:xfrm>
            <a:off x="1765731" y="345434"/>
            <a:ext cx="9252639" cy="58477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Proxima Nova Bl" panose="02000506030000020004" pitchFamily="2" charset="0"/>
              </a:rPr>
              <a:t>Преимущества</a:t>
            </a:r>
          </a:p>
        </p:txBody>
      </p:sp>
    </p:spTree>
    <p:extLst>
      <p:ext uri="{BB962C8B-B14F-4D97-AF65-F5344CB8AC3E}">
        <p14:creationId xmlns:p14="http://schemas.microsoft.com/office/powerpoint/2010/main" val="35203892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2;p16">
            <a:extLst>
              <a:ext uri="{FF2B5EF4-FFF2-40B4-BE49-F238E27FC236}">
                <a16:creationId xmlns:a16="http://schemas.microsoft.com/office/drawing/2014/main" id="{CA1BDC3A-2FC9-4DF9-9B29-1381AAAE0410}"/>
              </a:ext>
            </a:extLst>
          </p:cNvPr>
          <p:cNvSpPr txBox="1">
            <a:spLocks/>
          </p:cNvSpPr>
          <p:nvPr/>
        </p:nvSpPr>
        <p:spPr>
          <a:xfrm>
            <a:off x="1092015" y="1207299"/>
            <a:ext cx="11099985" cy="62068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sp>
        <p:nvSpPr>
          <p:cNvPr id="9" name="Google Shape;72;p16">
            <a:extLst>
              <a:ext uri="{FF2B5EF4-FFF2-40B4-BE49-F238E27FC236}">
                <a16:creationId xmlns:a16="http://schemas.microsoft.com/office/drawing/2014/main" id="{4C086EC1-ADFB-493F-81C6-065911726CBF}"/>
              </a:ext>
            </a:extLst>
          </p:cNvPr>
          <p:cNvSpPr txBox="1">
            <a:spLocks/>
          </p:cNvSpPr>
          <p:nvPr/>
        </p:nvSpPr>
        <p:spPr>
          <a:xfrm>
            <a:off x="2550822" y="183968"/>
            <a:ext cx="6907213" cy="58477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Proxima Nova Bl" panose="02000506030000020004" pitchFamily="2" charset="0"/>
              </a:rPr>
              <a:t>Общая социоматрица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F12DF65-B4BF-47F0-8295-D321C138E7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088"/>
            <a:ext cx="12192000" cy="4440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27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2;p16">
            <a:extLst>
              <a:ext uri="{FF2B5EF4-FFF2-40B4-BE49-F238E27FC236}">
                <a16:creationId xmlns:a16="http://schemas.microsoft.com/office/drawing/2014/main" id="{CA1BDC3A-2FC9-4DF9-9B29-1381AAAE0410}"/>
              </a:ext>
            </a:extLst>
          </p:cNvPr>
          <p:cNvSpPr txBox="1">
            <a:spLocks/>
          </p:cNvSpPr>
          <p:nvPr/>
        </p:nvSpPr>
        <p:spPr>
          <a:xfrm>
            <a:off x="1092015" y="1207299"/>
            <a:ext cx="11099985" cy="62068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sp>
        <p:nvSpPr>
          <p:cNvPr id="6" name="Google Shape;72;p16">
            <a:extLst>
              <a:ext uri="{FF2B5EF4-FFF2-40B4-BE49-F238E27FC236}">
                <a16:creationId xmlns:a16="http://schemas.microsoft.com/office/drawing/2014/main" id="{B6FEEFE5-8CD3-4740-BBBA-3D0FF62EB730}"/>
              </a:ext>
            </a:extLst>
          </p:cNvPr>
          <p:cNvSpPr txBox="1">
            <a:spLocks/>
          </p:cNvSpPr>
          <p:nvPr/>
        </p:nvSpPr>
        <p:spPr>
          <a:xfrm>
            <a:off x="2763259" y="294483"/>
            <a:ext cx="6907213" cy="58477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Proxima Nova Bl" panose="02000506030000020004" pitchFamily="2" charset="0"/>
              </a:rPr>
              <a:t>Социоматрица по отдельным вопросам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9CC0E7-39E3-441F-A979-5562685B6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128" y="978652"/>
            <a:ext cx="12192000" cy="578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42321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2;p16">
            <a:extLst>
              <a:ext uri="{FF2B5EF4-FFF2-40B4-BE49-F238E27FC236}">
                <a16:creationId xmlns:a16="http://schemas.microsoft.com/office/drawing/2014/main" id="{CA1BDC3A-2FC9-4DF9-9B29-1381AAAE0410}"/>
              </a:ext>
            </a:extLst>
          </p:cNvPr>
          <p:cNvSpPr txBox="1">
            <a:spLocks/>
          </p:cNvSpPr>
          <p:nvPr/>
        </p:nvSpPr>
        <p:spPr>
          <a:xfrm>
            <a:off x="1092015" y="1207299"/>
            <a:ext cx="11099985" cy="62068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21D9BDC-E9C3-42E0-AD33-B7DD41E0C4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891"/>
            <a:ext cx="5907641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40F111-FFCC-4971-89B9-44FC7BD19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50982"/>
            <a:ext cx="5838828" cy="552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48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74B0EF-F8B6-4271-903A-0B7987FE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7" y="-324015"/>
            <a:ext cx="1364419" cy="2046629"/>
          </a:xfrm>
          <a:prstGeom prst="rect">
            <a:avLst/>
          </a:prstGeom>
        </p:spPr>
      </p:pic>
      <p:sp>
        <p:nvSpPr>
          <p:cNvPr id="4" name="Google Shape;72;p16">
            <a:extLst>
              <a:ext uri="{FF2B5EF4-FFF2-40B4-BE49-F238E27FC236}">
                <a16:creationId xmlns:a16="http://schemas.microsoft.com/office/drawing/2014/main" id="{CA1BDC3A-2FC9-4DF9-9B29-1381AAAE0410}"/>
              </a:ext>
            </a:extLst>
          </p:cNvPr>
          <p:cNvSpPr txBox="1">
            <a:spLocks/>
          </p:cNvSpPr>
          <p:nvPr/>
        </p:nvSpPr>
        <p:spPr>
          <a:xfrm>
            <a:off x="1038721" y="1246879"/>
            <a:ext cx="11099985" cy="62068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sp>
        <p:nvSpPr>
          <p:cNvPr id="8" name="Google Shape;72;p16">
            <a:extLst>
              <a:ext uri="{FF2B5EF4-FFF2-40B4-BE49-F238E27FC236}">
                <a16:creationId xmlns:a16="http://schemas.microsoft.com/office/drawing/2014/main" id="{6744DBDF-24F3-4053-BE84-05430011D050}"/>
              </a:ext>
            </a:extLst>
          </p:cNvPr>
          <p:cNvSpPr txBox="1">
            <a:spLocks/>
          </p:cNvSpPr>
          <p:nvPr/>
        </p:nvSpPr>
        <p:spPr>
          <a:xfrm>
            <a:off x="1847346" y="802090"/>
            <a:ext cx="9252639" cy="58477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Proxima Nova Bl" panose="02000506030000020004" pitchFamily="2" charset="0"/>
              </a:rPr>
              <a:t>Пример доступа к результатам тестирования</a:t>
            </a:r>
          </a:p>
          <a:p>
            <a:endParaRPr lang="ru-RU" sz="32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024400-2D99-4691-8FF4-4E30A2F13E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7093" y="1302328"/>
            <a:ext cx="4466524" cy="4466524"/>
          </a:xfrm>
          <a:prstGeom prst="rect">
            <a:avLst/>
          </a:prstGeom>
        </p:spPr>
      </p:pic>
      <p:sp>
        <p:nvSpPr>
          <p:cNvPr id="9" name="Google Shape;72;p16">
            <a:extLst>
              <a:ext uri="{FF2B5EF4-FFF2-40B4-BE49-F238E27FC236}">
                <a16:creationId xmlns:a16="http://schemas.microsoft.com/office/drawing/2014/main" id="{F2C5A26C-9C50-4CFA-B36B-E9F4C35F7953}"/>
              </a:ext>
            </a:extLst>
          </p:cNvPr>
          <p:cNvSpPr txBox="1">
            <a:spLocks/>
          </p:cNvSpPr>
          <p:nvPr/>
        </p:nvSpPr>
        <p:spPr>
          <a:xfrm>
            <a:off x="1469680" y="6204915"/>
            <a:ext cx="9252639" cy="58477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bg1"/>
                </a:solidFill>
                <a:latin typeface="Proxima Nova Bl" panose="02000506030000020004" pitchFamily="2" charset="0"/>
              </a:rPr>
              <a:t>https://disk.yandex.ru/d/_2fKSAdlisr9fQ</a:t>
            </a:r>
            <a:endParaRPr lang="ru-RU" sz="32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1575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74B0EF-F8B6-4271-903A-0B7987FE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712" y="-633403"/>
            <a:ext cx="1364419" cy="2046629"/>
          </a:xfrm>
          <a:prstGeom prst="rect">
            <a:avLst/>
          </a:prstGeom>
        </p:spPr>
      </p:pic>
      <p:sp>
        <p:nvSpPr>
          <p:cNvPr id="4" name="Google Shape;72;p16">
            <a:extLst>
              <a:ext uri="{FF2B5EF4-FFF2-40B4-BE49-F238E27FC236}">
                <a16:creationId xmlns:a16="http://schemas.microsoft.com/office/drawing/2014/main" id="{CA1BDC3A-2FC9-4DF9-9B29-1381AAAE0410}"/>
              </a:ext>
            </a:extLst>
          </p:cNvPr>
          <p:cNvSpPr txBox="1">
            <a:spLocks/>
          </p:cNvSpPr>
          <p:nvPr/>
        </p:nvSpPr>
        <p:spPr>
          <a:xfrm>
            <a:off x="1092015" y="1207299"/>
            <a:ext cx="11099985" cy="62068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sp>
        <p:nvSpPr>
          <p:cNvPr id="5" name="Google Shape;72;p16">
            <a:extLst>
              <a:ext uri="{FF2B5EF4-FFF2-40B4-BE49-F238E27FC236}">
                <a16:creationId xmlns:a16="http://schemas.microsoft.com/office/drawing/2014/main" id="{CC4BC3E5-2BB1-41BF-8F5B-235FB8DB2708}"/>
              </a:ext>
            </a:extLst>
          </p:cNvPr>
          <p:cNvSpPr txBox="1">
            <a:spLocks/>
          </p:cNvSpPr>
          <p:nvPr/>
        </p:nvSpPr>
        <p:spPr>
          <a:xfrm>
            <a:off x="1398990" y="97525"/>
            <a:ext cx="9252639" cy="58477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Proxima Nova Bl" panose="02000506030000020004" pitchFamily="2" charset="0"/>
              </a:rPr>
              <a:t>Как выглядит программа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1849606-6815-4F62-AC22-96A30FBB3D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3400"/>
          <a:stretch/>
        </p:blipFill>
        <p:spPr>
          <a:xfrm>
            <a:off x="0" y="919018"/>
            <a:ext cx="6039021" cy="59389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A9644E-A634-4939-B007-BE2AC8F0E6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1843" y="924409"/>
            <a:ext cx="5687334" cy="5933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4666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74B0EF-F8B6-4271-903A-0B7987FE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712" y="-633403"/>
            <a:ext cx="1364419" cy="2046629"/>
          </a:xfrm>
          <a:prstGeom prst="rect">
            <a:avLst/>
          </a:prstGeom>
        </p:spPr>
      </p:pic>
      <p:sp>
        <p:nvSpPr>
          <p:cNvPr id="4" name="Google Shape;72;p16">
            <a:extLst>
              <a:ext uri="{FF2B5EF4-FFF2-40B4-BE49-F238E27FC236}">
                <a16:creationId xmlns:a16="http://schemas.microsoft.com/office/drawing/2014/main" id="{CA1BDC3A-2FC9-4DF9-9B29-1381AAAE0410}"/>
              </a:ext>
            </a:extLst>
          </p:cNvPr>
          <p:cNvSpPr txBox="1">
            <a:spLocks/>
          </p:cNvSpPr>
          <p:nvPr/>
        </p:nvSpPr>
        <p:spPr>
          <a:xfrm>
            <a:off x="1092015" y="1207299"/>
            <a:ext cx="11099985" cy="62068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sp>
        <p:nvSpPr>
          <p:cNvPr id="5" name="Google Shape;72;p16">
            <a:extLst>
              <a:ext uri="{FF2B5EF4-FFF2-40B4-BE49-F238E27FC236}">
                <a16:creationId xmlns:a16="http://schemas.microsoft.com/office/drawing/2014/main" id="{CC4BC3E5-2BB1-41BF-8F5B-235FB8DB2708}"/>
              </a:ext>
            </a:extLst>
          </p:cNvPr>
          <p:cNvSpPr txBox="1">
            <a:spLocks/>
          </p:cNvSpPr>
          <p:nvPr/>
        </p:nvSpPr>
        <p:spPr>
          <a:xfrm>
            <a:off x="1398990" y="97525"/>
            <a:ext cx="9252639" cy="58477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solidFill>
                  <a:schemeClr val="bg1"/>
                </a:solidFill>
                <a:latin typeface="Proxima Nova Bl" panose="02000506030000020004" pitchFamily="2" charset="0"/>
              </a:rPr>
              <a:t>Участники апробации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DDF157-99E1-44E3-9E19-5E111C793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9774" y="682299"/>
            <a:ext cx="6161905" cy="5885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545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57C4B23-9045-4ADC-89D5-A98D8D5E34DE}"/>
              </a:ext>
            </a:extLst>
          </p:cNvPr>
          <p:cNvSpPr txBox="1"/>
          <p:nvPr/>
        </p:nvSpPr>
        <p:spPr>
          <a:xfrm>
            <a:off x="2351239" y="2331593"/>
            <a:ext cx="70224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latin typeface="Proxima Nova Rg" panose="02000506030000020004" pitchFamily="2" charset="0"/>
              </a:rPr>
              <a:t> </a:t>
            </a:r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B192779C-023B-4291-94A7-C10500C57F41}"/>
              </a:ext>
            </a:extLst>
          </p:cNvPr>
          <p:cNvGrpSpPr/>
          <p:nvPr/>
        </p:nvGrpSpPr>
        <p:grpSpPr>
          <a:xfrm>
            <a:off x="1420056" y="572453"/>
            <a:ext cx="9999990" cy="7852425"/>
            <a:chOff x="799830" y="1655163"/>
            <a:chExt cx="2831976" cy="7374272"/>
          </a:xfrm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:a16="http://schemas.microsoft.com/office/drawing/2014/main" id="{B7B815B5-5210-4A15-83DF-0A56B5AB33E7}"/>
                </a:ext>
              </a:extLst>
            </p:cNvPr>
            <p:cNvSpPr/>
            <p:nvPr/>
          </p:nvSpPr>
          <p:spPr>
            <a:xfrm>
              <a:off x="799830" y="1655163"/>
              <a:ext cx="2831976" cy="5777033"/>
            </a:xfrm>
            <a:prstGeom prst="roundRect">
              <a:avLst>
                <a:gd name="adj" fmla="val 1071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065A27A-FFA6-48E8-A9B4-95D3C6757E05}"/>
                </a:ext>
              </a:extLst>
            </p:cNvPr>
            <p:cNvSpPr txBox="1"/>
            <p:nvPr/>
          </p:nvSpPr>
          <p:spPr>
            <a:xfrm>
              <a:off x="925882" y="1832456"/>
              <a:ext cx="1399576" cy="71969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latin typeface="Proxima Nova Rg" panose="02000506030000020004" pitchFamily="2" charset="0"/>
                </a:rPr>
                <a:t>E-mail : </a:t>
              </a:r>
              <a:r>
                <a:rPr lang="en-US" sz="2000" b="1" dirty="0">
                  <a:latin typeface="Proxima Nova Rg" panose="02000506030000020004" pitchFamily="2" charset="0"/>
                </a:rPr>
                <a:t>itdarhan@yandex.ru</a:t>
              </a:r>
              <a:endParaRPr lang="ru-RU" sz="2000" b="1" dirty="0">
                <a:latin typeface="Proxima Nova Rg" panose="02000506030000020004" pitchFamily="2" charset="0"/>
              </a:endParaRPr>
            </a:p>
            <a:p>
              <a:endParaRPr lang="en-US" sz="1600" b="1" dirty="0">
                <a:latin typeface="Proxima Nova Rg" panose="02000506030000020004" pitchFamily="2" charset="0"/>
              </a:endParaRPr>
            </a:p>
            <a:p>
              <a:r>
                <a:rPr lang="ru-RU" sz="1600" b="1" dirty="0">
                  <a:latin typeface="Proxima Nova Rg" panose="02000506030000020004" pitchFamily="2" charset="0"/>
                </a:rPr>
                <a:t>Программа бесплатна и распространяется свободно.</a:t>
              </a:r>
            </a:p>
            <a:p>
              <a:r>
                <a:rPr lang="ru-RU" sz="1600" b="1" dirty="0">
                  <a:latin typeface="Proxima Nova Rg" panose="02000506030000020004" pitchFamily="2" charset="0"/>
                </a:rPr>
                <a:t> </a:t>
              </a:r>
              <a:endParaRPr lang="en-US" sz="1600" b="1" dirty="0">
                <a:latin typeface="Proxima Nova Rg" panose="02000506030000020004" pitchFamily="2" charset="0"/>
              </a:endParaRPr>
            </a:p>
            <a:p>
              <a:r>
                <a:rPr lang="ru-RU" sz="1600" b="1" dirty="0">
                  <a:latin typeface="Proxima Nova Rg" panose="02000506030000020004" pitchFamily="2" charset="0"/>
                </a:rPr>
                <a:t>Ссылка на сайт  программы Лахесис</a:t>
              </a:r>
            </a:p>
            <a:p>
              <a:r>
                <a:rPr lang="en-US" sz="1600" b="1" dirty="0">
                  <a:latin typeface="Proxima Nova Rg" panose="02000506030000020004" pitchFamily="2" charset="0"/>
                  <a:hlinkClick r:id="rId3"/>
                </a:rPr>
                <a:t>https://itdarhan.ru/</a:t>
              </a:r>
              <a:endParaRPr lang="ru-RU" sz="1600" b="1" dirty="0">
                <a:latin typeface="Proxima Nova Rg" panose="02000506030000020004" pitchFamily="2" charset="0"/>
              </a:endParaRPr>
            </a:p>
            <a:p>
              <a:endParaRPr lang="ru-RU" sz="1600" b="1" dirty="0">
                <a:latin typeface="Proxima Nova Rg" panose="02000506030000020004" pitchFamily="2" charset="0"/>
              </a:endParaRPr>
            </a:p>
            <a:p>
              <a:r>
                <a:rPr lang="ru-RU" sz="1600" b="1" dirty="0">
                  <a:latin typeface="Proxima Nova Rg" panose="02000506030000020004" pitchFamily="2" charset="0"/>
                </a:rPr>
                <a:t>Канал в </a:t>
              </a:r>
              <a:r>
                <a:rPr lang="en-US" sz="1600" b="1" dirty="0">
                  <a:latin typeface="Proxima Nova Rg" panose="02000506030000020004" pitchFamily="2" charset="0"/>
                </a:rPr>
                <a:t>MAX </a:t>
              </a:r>
              <a:r>
                <a:rPr lang="ru-RU" sz="1600" b="1" dirty="0">
                  <a:latin typeface="Proxima Nova Rg" panose="02000506030000020004" pitchFamily="2" charset="0"/>
                </a:rPr>
                <a:t>с новостями о программах</a:t>
              </a:r>
            </a:p>
            <a:p>
              <a:r>
                <a:rPr lang="en-US" sz="1600" b="1" dirty="0">
                  <a:latin typeface="Proxima Nova Rg" panose="02000506030000020004" pitchFamily="2" charset="0"/>
                  <a:hlinkClick r:id="rId4"/>
                </a:rPr>
                <a:t>https://max.ru/join/Zqjby_7snQcPBQ2QwrZ3lNEduLLyDcUKXu_jQCHe5-Y</a:t>
              </a:r>
              <a:endParaRPr lang="ru-RU" sz="1600" b="1" dirty="0">
                <a:latin typeface="Proxima Nova Rg" panose="02000506030000020004" pitchFamily="2" charset="0"/>
              </a:endParaRPr>
            </a:p>
            <a:p>
              <a:endParaRPr lang="ru-RU" sz="1600" b="1" dirty="0">
                <a:latin typeface="Proxima Nova Rg" panose="02000506030000020004" pitchFamily="2" charset="0"/>
              </a:endParaRPr>
            </a:p>
            <a:p>
              <a:r>
                <a:rPr lang="ru-RU" sz="1600" b="1" dirty="0">
                  <a:latin typeface="Proxima Nova Rg" panose="02000506030000020004" pitchFamily="2" charset="0"/>
                </a:rPr>
                <a:t>Телеграмм канал с новостями о программах</a:t>
              </a:r>
            </a:p>
            <a:p>
              <a:r>
                <a:rPr lang="en-US" sz="1600" b="1" dirty="0">
                  <a:latin typeface="Proxima Nova Rg" panose="02000506030000020004" pitchFamily="2" charset="0"/>
                  <a:hlinkClick r:id="rId5"/>
                </a:rPr>
                <a:t>https://t.me/copp03</a:t>
              </a:r>
              <a:endParaRPr lang="ru-RU" sz="1600" b="1" dirty="0">
                <a:latin typeface="Proxima Nova Rg" panose="02000506030000020004" pitchFamily="2" charset="0"/>
              </a:endParaRPr>
            </a:p>
            <a:p>
              <a:endParaRPr lang="ru-RU" sz="1600" b="1" dirty="0">
                <a:latin typeface="Proxima Nova Rg" panose="02000506030000020004" pitchFamily="2" charset="0"/>
              </a:endParaRPr>
            </a:p>
            <a:p>
              <a:r>
                <a:rPr lang="ru-RU" sz="1600" b="1" dirty="0">
                  <a:latin typeface="Proxima Nova Rg" panose="02000506030000020004" pitchFamily="2" charset="0"/>
                </a:rPr>
                <a:t>Свидетельство о государственной регистрации программы для ЭВМ</a:t>
              </a:r>
            </a:p>
            <a:p>
              <a:r>
                <a:rPr lang="ru-RU" sz="1600" b="1" dirty="0">
                  <a:latin typeface="Proxima Nova Rg" panose="02000506030000020004" pitchFamily="2" charset="0"/>
                </a:rPr>
                <a:t>№ 2025616743</a:t>
              </a:r>
            </a:p>
            <a:p>
              <a:r>
                <a:rPr lang="en-US" sz="1600" b="1" dirty="0">
                  <a:latin typeface="Proxima Nova Rg" panose="02000506030000020004" pitchFamily="2" charset="0"/>
                  <a:hlinkClick r:id="rId6"/>
                </a:rPr>
                <a:t>https://fips.ru/EGD/7c4db338-ad0b-478c-b734-1a11d5660117</a:t>
              </a:r>
              <a:endParaRPr lang="ru-RU" sz="1600" b="1" dirty="0">
                <a:latin typeface="Proxima Nova Rg" panose="02000506030000020004" pitchFamily="2" charset="0"/>
              </a:endParaRPr>
            </a:p>
            <a:p>
              <a:endParaRPr lang="ru-RU" sz="1600" b="1" dirty="0">
                <a:latin typeface="Proxima Nova Rg" panose="02000506030000020004" pitchFamily="2" charset="0"/>
              </a:endParaRPr>
            </a:p>
            <a:p>
              <a:r>
                <a:rPr lang="ru-RU" sz="1600" b="1" dirty="0">
                  <a:latin typeface="Proxima Nova Rg" panose="02000506030000020004" pitchFamily="2" charset="0"/>
                </a:rPr>
                <a:t>Реестровая запись №27936 от 06.05.2025</a:t>
              </a:r>
              <a:r>
                <a:rPr lang="en-US" sz="1600" b="1" dirty="0">
                  <a:latin typeface="Proxima Nova Rg" panose="02000506030000020004" pitchFamily="2" charset="0"/>
                </a:rPr>
                <a:t> </a:t>
              </a:r>
              <a:r>
                <a:rPr lang="ru-RU" sz="1600" b="1" dirty="0">
                  <a:latin typeface="Proxima Nova Rg" panose="02000506030000020004" pitchFamily="2" charset="0"/>
                </a:rPr>
                <a:t>в реестре отечественного ПО</a:t>
              </a:r>
            </a:p>
            <a:p>
              <a:r>
                <a:rPr lang="en-US" sz="1600" b="1" dirty="0">
                  <a:latin typeface="Proxima Nova Rg" panose="02000506030000020004" pitchFamily="2" charset="0"/>
                </a:rPr>
                <a:t>https://reestr.digital.gov.ru/reestr/3323322/</a:t>
              </a:r>
              <a:endParaRPr lang="ru-RU" sz="1600" b="1" dirty="0">
                <a:latin typeface="Proxima Nova Rg" panose="02000506030000020004" pitchFamily="2" charset="0"/>
              </a:endParaRPr>
            </a:p>
            <a:p>
              <a:endParaRPr lang="ru-RU" sz="1600" b="1" dirty="0">
                <a:latin typeface="Proxima Nova Rg" panose="02000506030000020004" pitchFamily="2" charset="0"/>
              </a:endParaRPr>
            </a:p>
            <a:p>
              <a:endParaRPr lang="ru-RU" sz="1600" b="1" dirty="0">
                <a:latin typeface="Proxima Nova Rg" panose="02000506030000020004" pitchFamily="2" charset="0"/>
              </a:endParaRPr>
            </a:p>
            <a:p>
              <a:endParaRPr lang="ru-RU" sz="1600" b="1" dirty="0">
                <a:latin typeface="Proxima Nova Rg" panose="02000506030000020004" pitchFamily="2" charset="0"/>
              </a:endParaRPr>
            </a:p>
            <a:p>
              <a:endParaRPr lang="ru-RU" sz="1600" b="1" dirty="0">
                <a:latin typeface="Proxima Nova Rg" panose="02000506030000020004" pitchFamily="2" charset="0"/>
              </a:endParaRPr>
            </a:p>
            <a:p>
              <a:endParaRPr lang="ru-RU" sz="1200" b="1" dirty="0">
                <a:latin typeface="Proxima Nova Rg" panose="02000506030000020004" pitchFamily="2" charset="0"/>
              </a:endParaRPr>
            </a:p>
            <a:p>
              <a:r>
                <a:rPr lang="ru-RU" sz="1200" dirty="0">
                  <a:latin typeface="Proxima Nova Rg" panose="02000506030000020004" pitchFamily="2" charset="0"/>
                </a:rPr>
                <a:t> </a:t>
              </a:r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1647422-060F-4618-BFB9-F62E6E490D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2" y="-309791"/>
            <a:ext cx="1364419" cy="204662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F6230F8-512F-49E7-B821-FCDD570457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26" y="860656"/>
            <a:ext cx="3332654" cy="3332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4219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72;p16">
            <a:extLst>
              <a:ext uri="{FF2B5EF4-FFF2-40B4-BE49-F238E27FC236}">
                <a16:creationId xmlns:a16="http://schemas.microsoft.com/office/drawing/2014/main" id="{FBC2D81F-D518-4C25-9B26-050962C0D5F2}"/>
              </a:ext>
            </a:extLst>
          </p:cNvPr>
          <p:cNvSpPr txBox="1">
            <a:spLocks/>
          </p:cNvSpPr>
          <p:nvPr/>
        </p:nvSpPr>
        <p:spPr>
          <a:xfrm>
            <a:off x="1811913" y="548901"/>
            <a:ext cx="9252639" cy="58477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Proxima Nova Bl" panose="02000506030000020004" pitchFamily="2" charset="0"/>
              </a:rPr>
              <a:t>Алгоритм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93E7559-973B-414A-9F64-5FB8C32D0A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08" y="183985"/>
            <a:ext cx="1364419" cy="204662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2EC43C8-6A57-467F-8B1E-3467BCAF4547}"/>
              </a:ext>
            </a:extLst>
          </p:cNvPr>
          <p:cNvSpPr txBox="1"/>
          <p:nvPr/>
        </p:nvSpPr>
        <p:spPr>
          <a:xfrm>
            <a:off x="1394423" y="1500154"/>
            <a:ext cx="1008761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200" dirty="0">
                <a:solidFill>
                  <a:schemeClr val="bg1"/>
                </a:solidFill>
                <a:latin typeface="Proxima Nova Rg" panose="02000506030000020004" pitchFamily="2" charset="0"/>
              </a:rPr>
              <a:t>Создать Яндекс форму комбинируя в нужном порядке и количестве тесты из списка реализованных или свои вопросы для социометрии.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solidFill>
                  <a:schemeClr val="bg1"/>
                </a:solidFill>
                <a:latin typeface="Proxima Nova Rg" panose="02000506030000020004" pitchFamily="2" charset="0"/>
              </a:rPr>
              <a:t>Разослать ссылку на форму или сделать </a:t>
            </a:r>
            <a:r>
              <a:rPr lang="en-US" sz="3200" dirty="0">
                <a:solidFill>
                  <a:schemeClr val="bg1"/>
                </a:solidFill>
                <a:latin typeface="Proxima Nova Rg" panose="02000506030000020004" pitchFamily="2" charset="0"/>
              </a:rPr>
              <a:t>QR-</a:t>
            </a:r>
            <a:r>
              <a:rPr lang="ru-RU" sz="3200" dirty="0">
                <a:solidFill>
                  <a:schemeClr val="bg1"/>
                </a:solidFill>
                <a:latin typeface="Proxima Nova Rg" panose="02000506030000020004" pitchFamily="2" charset="0"/>
              </a:rPr>
              <a:t>код.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solidFill>
                  <a:schemeClr val="bg1"/>
                </a:solidFill>
                <a:latin typeface="Proxima Nova Rg" panose="02000506030000020004" pitchFamily="2" charset="0"/>
              </a:rPr>
              <a:t>После завершения тестирования скачать результаты в виде таблицы Excel.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200" dirty="0">
                <a:solidFill>
                  <a:schemeClr val="bg1"/>
                </a:solidFill>
                <a:latin typeface="Proxima Nova Rg" panose="02000506030000020004" pitchFamily="2" charset="0"/>
              </a:rPr>
              <a:t>Обработать скачанную таблицу с помощью Лахесис.</a:t>
            </a:r>
          </a:p>
          <a:p>
            <a:endParaRPr lang="ru-RU" sz="3200" dirty="0">
              <a:solidFill>
                <a:schemeClr val="bg1"/>
              </a:solidFill>
              <a:latin typeface="Proxima Nova Rg" panose="0200050603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100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74B0EF-F8B6-4271-903A-0B7987FE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7" y="-324015"/>
            <a:ext cx="1364419" cy="2046629"/>
          </a:xfrm>
          <a:prstGeom prst="rect">
            <a:avLst/>
          </a:prstGeom>
        </p:spPr>
      </p:pic>
      <p:sp>
        <p:nvSpPr>
          <p:cNvPr id="4" name="Google Shape;72;p16">
            <a:extLst>
              <a:ext uri="{FF2B5EF4-FFF2-40B4-BE49-F238E27FC236}">
                <a16:creationId xmlns:a16="http://schemas.microsoft.com/office/drawing/2014/main" id="{CA1BDC3A-2FC9-4DF9-9B29-1381AAAE0410}"/>
              </a:ext>
            </a:extLst>
          </p:cNvPr>
          <p:cNvSpPr txBox="1">
            <a:spLocks/>
          </p:cNvSpPr>
          <p:nvPr/>
        </p:nvSpPr>
        <p:spPr>
          <a:xfrm>
            <a:off x="1092015" y="1207299"/>
            <a:ext cx="11099985" cy="62068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sp>
        <p:nvSpPr>
          <p:cNvPr id="6" name="Google Shape;72;p16">
            <a:extLst>
              <a:ext uri="{FF2B5EF4-FFF2-40B4-BE49-F238E27FC236}">
                <a16:creationId xmlns:a16="http://schemas.microsoft.com/office/drawing/2014/main" id="{B8718D96-8289-47AC-97A9-01554C447D88}"/>
              </a:ext>
            </a:extLst>
          </p:cNvPr>
          <p:cNvSpPr txBox="1">
            <a:spLocks/>
          </p:cNvSpPr>
          <p:nvPr/>
        </p:nvSpPr>
        <p:spPr>
          <a:xfrm>
            <a:off x="1811913" y="548901"/>
            <a:ext cx="9252639" cy="58477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Proxima Nova Bl" panose="02000506030000020004" pitchFamily="2" charset="0"/>
              </a:rPr>
              <a:t>Реализованные тесты</a:t>
            </a:r>
          </a:p>
          <a:p>
            <a:endParaRPr lang="ru-RU" sz="32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130236-5095-40FD-AF7D-A24AF5CB3F56}"/>
              </a:ext>
            </a:extLst>
          </p:cNvPr>
          <p:cNvSpPr txBox="1"/>
          <p:nvPr/>
        </p:nvSpPr>
        <p:spPr>
          <a:xfrm>
            <a:off x="332509" y="1385455"/>
            <a:ext cx="117222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Proxima Nova"/>
              </a:rPr>
              <a:t>Профориентационные 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: </a:t>
            </a:r>
          </a:p>
          <a:p>
            <a:endParaRPr lang="en-US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Якоря карьеры, методика диагностики ценностных ориентаций в карьере (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Э.Шейн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, перевод и адаптация В.А.Чикер,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В.Э.Винокурова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)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  <a:endParaRPr lang="ru-RU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Тест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Дж.Голланда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 (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Дж.Холланда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) на определение профессионального типа личности (модификация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Г.В.Резапкиной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)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Сфера профессиональных предпочтений учащихся (модификация Г. В.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Резапкиной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)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Дифференциально-диагностический опросник (редакция А.А.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Азбель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)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Карта интересов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Голомшток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 (А.А.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Азбель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 )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Профессиональная идентичность А.А.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Азбель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Характер и профессия Г.В.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Резапкина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Склонность к исполнительскому или творческому труду А.А.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Азбель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Наемный труд, фриланс, предпринимательство А. Г.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Грецов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Профессиональные установки подростков А.Д. Андреева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Направленность на вид инженерной деятельности О.Б.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Годлиник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.</a:t>
            </a:r>
            <a:endParaRPr lang="ru-RU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Иерархия жизненных ценностей Г.В.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Резапкина</a:t>
            </a:r>
            <a:endParaRPr lang="en-US" dirty="0">
              <a:solidFill>
                <a:schemeClr val="bg1"/>
              </a:solidFill>
              <a:latin typeface="Proxima Nov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988826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74B0EF-F8B6-4271-903A-0B7987FE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7" y="-324015"/>
            <a:ext cx="1364419" cy="2046629"/>
          </a:xfrm>
          <a:prstGeom prst="rect">
            <a:avLst/>
          </a:prstGeom>
        </p:spPr>
      </p:pic>
      <p:sp>
        <p:nvSpPr>
          <p:cNvPr id="4" name="Google Shape;72;p16">
            <a:extLst>
              <a:ext uri="{FF2B5EF4-FFF2-40B4-BE49-F238E27FC236}">
                <a16:creationId xmlns:a16="http://schemas.microsoft.com/office/drawing/2014/main" id="{CA1BDC3A-2FC9-4DF9-9B29-1381AAAE0410}"/>
              </a:ext>
            </a:extLst>
          </p:cNvPr>
          <p:cNvSpPr txBox="1">
            <a:spLocks/>
          </p:cNvSpPr>
          <p:nvPr/>
        </p:nvSpPr>
        <p:spPr>
          <a:xfrm>
            <a:off x="1092015" y="1207299"/>
            <a:ext cx="11099985" cy="62068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sp>
        <p:nvSpPr>
          <p:cNvPr id="6" name="Google Shape;72;p16">
            <a:extLst>
              <a:ext uri="{FF2B5EF4-FFF2-40B4-BE49-F238E27FC236}">
                <a16:creationId xmlns:a16="http://schemas.microsoft.com/office/drawing/2014/main" id="{B8718D96-8289-47AC-97A9-01554C447D88}"/>
              </a:ext>
            </a:extLst>
          </p:cNvPr>
          <p:cNvSpPr txBox="1">
            <a:spLocks/>
          </p:cNvSpPr>
          <p:nvPr/>
        </p:nvSpPr>
        <p:spPr>
          <a:xfrm>
            <a:off x="1811913" y="548901"/>
            <a:ext cx="9252639" cy="58477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Proxima Nova Bl" panose="02000506030000020004" pitchFamily="2" charset="0"/>
              </a:rPr>
              <a:t>Реализованные тесты</a:t>
            </a:r>
          </a:p>
          <a:p>
            <a:endParaRPr lang="ru-RU" sz="32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130236-5095-40FD-AF7D-A24AF5CB3F56}"/>
              </a:ext>
            </a:extLst>
          </p:cNvPr>
          <p:cNvSpPr txBox="1"/>
          <p:nvPr/>
        </p:nvSpPr>
        <p:spPr>
          <a:xfrm>
            <a:off x="332509" y="1385455"/>
            <a:ext cx="1172226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Proxima Nova"/>
              </a:rPr>
              <a:t>Структура личности 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: </a:t>
            </a:r>
          </a:p>
          <a:p>
            <a:endParaRPr lang="en-US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Методика многофакторного исследования личности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Кеттела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 (подростковый вариант) 14PF/HSPQ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 Адаптация А. А. Рукавишников, М. В. Соколова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  <a:endParaRPr lang="ru-RU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Опросник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копинг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-установок подростков ACOPE Польская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  <a:endParaRPr lang="ru-RU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Способы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совладающего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 поведения, WCQ НИПНИ Бехтерева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  <a:endParaRPr lang="ru-RU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Шкала враждебности Кука-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Медлей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 CMHS Адаптация: Ю. А.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Менджерицкая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  <a:endParaRPr lang="ru-RU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Экспресс-диагностика характерологических особенностей личности (ХОЛ) Т.В.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Маталина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  <a:endParaRPr lang="ru-RU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Опросник Тенденции в принятии решений DMTI Адаптация: А. Ю.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Разваляева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  <a:endParaRPr lang="ru-RU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Шкала Р.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Шварцера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Проактивные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 аттитюды Адаптация: А. А.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Бехтер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  <a:endParaRPr lang="ru-RU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Методика Семантический дифференциал жизненной ситуации О.В. Александрова, И.Б.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Дерманова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  <a:endParaRPr lang="ru-RU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Опросник перфекционизма Н.Г.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Гаранян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, А.Б. Холмогорова, Т.Ю.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Юдеева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  <a:endParaRPr lang="ru-RU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Опросник социальных аксиом (ОСА-31) А.Н.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Татарко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, Н.М. Лебедева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  <a:endParaRPr lang="ru-RU" dirty="0">
              <a:solidFill>
                <a:schemeClr val="bg1"/>
              </a:solidFill>
              <a:latin typeface="Proxima Nova"/>
            </a:endParaRPr>
          </a:p>
          <a:p>
            <a:endParaRPr lang="ru-RU" dirty="0">
              <a:solidFill>
                <a:schemeClr val="bg1"/>
              </a:solidFill>
              <a:latin typeface="Proxima Nova"/>
            </a:endParaRPr>
          </a:p>
          <a:p>
            <a:endParaRPr lang="ru-RU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bg1"/>
              </a:solidFill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1048592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74B0EF-F8B6-4271-903A-0B7987FE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7" y="-324015"/>
            <a:ext cx="1364419" cy="2046629"/>
          </a:xfrm>
          <a:prstGeom prst="rect">
            <a:avLst/>
          </a:prstGeom>
        </p:spPr>
      </p:pic>
      <p:sp>
        <p:nvSpPr>
          <p:cNvPr id="4" name="Google Shape;72;p16">
            <a:extLst>
              <a:ext uri="{FF2B5EF4-FFF2-40B4-BE49-F238E27FC236}">
                <a16:creationId xmlns:a16="http://schemas.microsoft.com/office/drawing/2014/main" id="{CA1BDC3A-2FC9-4DF9-9B29-1381AAAE0410}"/>
              </a:ext>
            </a:extLst>
          </p:cNvPr>
          <p:cNvSpPr txBox="1">
            <a:spLocks/>
          </p:cNvSpPr>
          <p:nvPr/>
        </p:nvSpPr>
        <p:spPr>
          <a:xfrm>
            <a:off x="1092015" y="1207299"/>
            <a:ext cx="11099985" cy="62068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sp>
        <p:nvSpPr>
          <p:cNvPr id="6" name="Google Shape;72;p16">
            <a:extLst>
              <a:ext uri="{FF2B5EF4-FFF2-40B4-BE49-F238E27FC236}">
                <a16:creationId xmlns:a16="http://schemas.microsoft.com/office/drawing/2014/main" id="{B8718D96-8289-47AC-97A9-01554C447D88}"/>
              </a:ext>
            </a:extLst>
          </p:cNvPr>
          <p:cNvSpPr txBox="1">
            <a:spLocks/>
          </p:cNvSpPr>
          <p:nvPr/>
        </p:nvSpPr>
        <p:spPr>
          <a:xfrm>
            <a:off x="1811913" y="548901"/>
            <a:ext cx="9252639" cy="58477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Proxima Nova Bl" panose="02000506030000020004" pitchFamily="2" charset="0"/>
              </a:rPr>
              <a:t>Реализованные тесты</a:t>
            </a:r>
          </a:p>
          <a:p>
            <a:endParaRPr lang="ru-RU" sz="32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130236-5095-40FD-AF7D-A24AF5CB3F56}"/>
              </a:ext>
            </a:extLst>
          </p:cNvPr>
          <p:cNvSpPr txBox="1"/>
          <p:nvPr/>
        </p:nvSpPr>
        <p:spPr>
          <a:xfrm>
            <a:off x="332509" y="1385455"/>
            <a:ext cx="1172226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Proxima Nova"/>
              </a:rPr>
              <a:t>Мотивация, риск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Опросник мотивации к достижению цели, к успеху (Т.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Элерс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) Адаптация М.А. Котик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Опросник мотивации к избеганию неудач (Т.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Элерс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) Адаптация М.А. Котик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Опросник оценки склонности к риску, RSK (Г. Шуберт) Адаптация М.А. Котик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Диагностика мотивации учения и эмоционального отношения к учению в средних и старших классах школы А.М. Прихожан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Опросник Контроль поведения Сергиенко,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Виленская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, Ветрова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  <a:endParaRPr lang="ru-RU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Методика «Шкалы академической мотивации школьников» Т.О. Гордеева, О.А. Сычев, В.В.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Гижицкий</a:t>
            </a:r>
            <a:r>
              <a:rPr lang="ru-RU" dirty="0">
                <a:solidFill>
                  <a:schemeClr val="bg1"/>
                </a:solidFill>
                <a:latin typeface="Proxima Nova"/>
              </a:rPr>
              <a:t>, Т.К. </a:t>
            </a:r>
            <a:r>
              <a:rPr lang="ru-RU" dirty="0" err="1">
                <a:solidFill>
                  <a:schemeClr val="bg1"/>
                </a:solidFill>
                <a:latin typeface="Proxima Nova"/>
              </a:rPr>
              <a:t>Гавриченкова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;</a:t>
            </a:r>
            <a:endParaRPr lang="ru-RU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dirty="0">
                <a:solidFill>
                  <a:schemeClr val="bg1"/>
                </a:solidFill>
                <a:latin typeface="Proxima Nova"/>
              </a:rPr>
              <a:t>Опросник Субъектная позиция Ю.В. Зарецкий, В.К. Зарецкий, И.Ю. Кулагина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.</a:t>
            </a:r>
            <a:endParaRPr lang="ru-RU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chemeClr val="bg1"/>
              </a:solidFill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6300662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74B0EF-F8B6-4271-903A-0B7987FE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7" y="-324015"/>
            <a:ext cx="1364419" cy="2046629"/>
          </a:xfrm>
          <a:prstGeom prst="rect">
            <a:avLst/>
          </a:prstGeom>
        </p:spPr>
      </p:pic>
      <p:sp>
        <p:nvSpPr>
          <p:cNvPr id="4" name="Google Shape;72;p16">
            <a:extLst>
              <a:ext uri="{FF2B5EF4-FFF2-40B4-BE49-F238E27FC236}">
                <a16:creationId xmlns:a16="http://schemas.microsoft.com/office/drawing/2014/main" id="{CA1BDC3A-2FC9-4DF9-9B29-1381AAAE0410}"/>
              </a:ext>
            </a:extLst>
          </p:cNvPr>
          <p:cNvSpPr txBox="1">
            <a:spLocks/>
          </p:cNvSpPr>
          <p:nvPr/>
        </p:nvSpPr>
        <p:spPr>
          <a:xfrm>
            <a:off x="1092015" y="1207299"/>
            <a:ext cx="11099985" cy="62068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sp>
        <p:nvSpPr>
          <p:cNvPr id="6" name="Google Shape;72;p16">
            <a:extLst>
              <a:ext uri="{FF2B5EF4-FFF2-40B4-BE49-F238E27FC236}">
                <a16:creationId xmlns:a16="http://schemas.microsoft.com/office/drawing/2014/main" id="{B8718D96-8289-47AC-97A9-01554C447D88}"/>
              </a:ext>
            </a:extLst>
          </p:cNvPr>
          <p:cNvSpPr txBox="1">
            <a:spLocks/>
          </p:cNvSpPr>
          <p:nvPr/>
        </p:nvSpPr>
        <p:spPr>
          <a:xfrm>
            <a:off x="1811913" y="548901"/>
            <a:ext cx="9252639" cy="58477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Proxima Nova Bl" panose="02000506030000020004" pitchFamily="2" charset="0"/>
              </a:rPr>
              <a:t>Реализованные тесты</a:t>
            </a:r>
          </a:p>
          <a:p>
            <a:endParaRPr lang="ru-RU" sz="32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89F5E70-7578-4493-8398-B75D41ADC229}"/>
              </a:ext>
            </a:extLst>
          </p:cNvPr>
          <p:cNvSpPr txBox="1"/>
          <p:nvPr/>
        </p:nvSpPr>
        <p:spPr>
          <a:xfrm>
            <a:off x="234868" y="1403384"/>
            <a:ext cx="11722264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Proxima Nova"/>
              </a:rPr>
              <a:t>Девиантное поведение, остракизм, </a:t>
            </a:r>
            <a:r>
              <a:rPr lang="ru-RU" sz="1600" dirty="0" err="1">
                <a:solidFill>
                  <a:schemeClr val="bg1"/>
                </a:solidFill>
                <a:latin typeface="Proxima Nova"/>
              </a:rPr>
              <a:t>буллинг</a:t>
            </a:r>
            <a:r>
              <a:rPr lang="ru-RU" sz="1600" dirty="0">
                <a:solidFill>
                  <a:schemeClr val="bg1"/>
                </a:solidFill>
                <a:latin typeface="Proxima Nova"/>
              </a:rPr>
              <a:t>, агрессия</a:t>
            </a:r>
            <a:r>
              <a:rPr lang="en-US" sz="1600" dirty="0">
                <a:solidFill>
                  <a:schemeClr val="bg1"/>
                </a:solidFill>
                <a:latin typeface="Proxima Nova"/>
              </a:rPr>
              <a:t>: </a:t>
            </a:r>
          </a:p>
          <a:p>
            <a:endParaRPr lang="en-US" sz="1600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Proxima Nova"/>
              </a:rPr>
              <a:t>Склонность к девиантному поведению Э.В. </a:t>
            </a:r>
            <a:r>
              <a:rPr lang="ru-RU" sz="1600" dirty="0" err="1">
                <a:solidFill>
                  <a:schemeClr val="bg1"/>
                </a:solidFill>
                <a:latin typeface="Proxima Nova"/>
              </a:rPr>
              <a:t>Леус</a:t>
            </a:r>
            <a:r>
              <a:rPr lang="en-US" sz="1600" dirty="0">
                <a:solidFill>
                  <a:schemeClr val="bg1"/>
                </a:solidFill>
                <a:latin typeface="Proxima Nova"/>
              </a:rPr>
              <a:t>;</a:t>
            </a:r>
            <a:endParaRPr lang="ru-RU" sz="1600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Proxima Nova"/>
              </a:rPr>
              <a:t>Шкала нарушенных потребностей. Остракизм (подростки, молодежь), Е.Э. </a:t>
            </a:r>
            <a:r>
              <a:rPr lang="ru-RU" sz="1600" dirty="0" err="1">
                <a:solidFill>
                  <a:schemeClr val="bg1"/>
                </a:solidFill>
                <a:latin typeface="Proxima Nova"/>
              </a:rPr>
              <a:t>Бойкина</a:t>
            </a:r>
            <a:r>
              <a:rPr lang="en-US" sz="1600" dirty="0">
                <a:solidFill>
                  <a:schemeClr val="bg1"/>
                </a:solidFill>
                <a:latin typeface="Proxima Nova"/>
              </a:rPr>
              <a:t>;</a:t>
            </a:r>
            <a:endParaRPr lang="ru-RU" sz="1600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Proxima Nova"/>
              </a:rPr>
              <a:t>Шкала субъективного остракизма(подростки, молодежь), Е.Э. </a:t>
            </a:r>
            <a:r>
              <a:rPr lang="ru-RU" sz="1600" dirty="0" err="1">
                <a:solidFill>
                  <a:schemeClr val="bg1"/>
                </a:solidFill>
                <a:latin typeface="Proxima Nova"/>
              </a:rPr>
              <a:t>Бойкина</a:t>
            </a:r>
            <a:r>
              <a:rPr lang="en-US" sz="1600" dirty="0">
                <a:solidFill>
                  <a:schemeClr val="bg1"/>
                </a:solidFill>
                <a:latin typeface="Proxima Nova"/>
              </a:rPr>
              <a:t>;</a:t>
            </a:r>
            <a:endParaRPr lang="ru-RU" sz="1600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Proxima Nova"/>
              </a:rPr>
              <a:t>Выявление </a:t>
            </a:r>
            <a:r>
              <a:rPr lang="ru-RU" sz="1600" dirty="0" err="1">
                <a:solidFill>
                  <a:schemeClr val="bg1"/>
                </a:solidFill>
                <a:latin typeface="Proxima Nova"/>
              </a:rPr>
              <a:t>буллинг</a:t>
            </a:r>
            <a:r>
              <a:rPr lang="ru-RU" sz="1600" dirty="0">
                <a:solidFill>
                  <a:schemeClr val="bg1"/>
                </a:solidFill>
                <a:latin typeface="Proxima Nova"/>
              </a:rPr>
              <a:t>-структуры Е.Г. </a:t>
            </a:r>
            <a:r>
              <a:rPr lang="ru-RU" sz="1600" dirty="0" err="1">
                <a:solidFill>
                  <a:schemeClr val="bg1"/>
                </a:solidFill>
                <a:latin typeface="Proxima Nova"/>
              </a:rPr>
              <a:t>Норкина</a:t>
            </a:r>
            <a:endParaRPr lang="ru-RU" sz="1600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Proxima Nova"/>
              </a:rPr>
              <a:t>Опросник враждебности Басса-</a:t>
            </a:r>
            <a:r>
              <a:rPr lang="ru-RU" sz="1600" dirty="0" err="1">
                <a:solidFill>
                  <a:schemeClr val="bg1"/>
                </a:solidFill>
                <a:latin typeface="Proxima Nova"/>
              </a:rPr>
              <a:t>Дарки</a:t>
            </a:r>
            <a:r>
              <a:rPr lang="ru-RU" sz="1600" dirty="0">
                <a:solidFill>
                  <a:schemeClr val="bg1"/>
                </a:solidFill>
                <a:latin typeface="Proxima Nova"/>
              </a:rPr>
              <a:t>, BDHI Адаптация А.А. </a:t>
            </a:r>
            <a:r>
              <a:rPr lang="ru-RU" sz="1600" dirty="0" err="1">
                <a:solidFill>
                  <a:schemeClr val="bg1"/>
                </a:solidFill>
                <a:latin typeface="Proxima Nova"/>
              </a:rPr>
              <a:t>Хван</a:t>
            </a:r>
            <a:r>
              <a:rPr lang="ru-RU" sz="1600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Proxima Nova"/>
              </a:rPr>
              <a:t>Опросник диагностики агрессии Басса-Перри, BPAQ-24 Адаптация С. Н. </a:t>
            </a:r>
            <a:r>
              <a:rPr lang="ru-RU" sz="1600" dirty="0" err="1">
                <a:solidFill>
                  <a:schemeClr val="bg1"/>
                </a:solidFill>
                <a:latin typeface="Proxima Nova"/>
              </a:rPr>
              <a:t>Ениколопов</a:t>
            </a:r>
            <a:r>
              <a:rPr lang="en-US" sz="1600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Proxima Nova"/>
              </a:rPr>
              <a:t>Опросник </a:t>
            </a:r>
            <a:r>
              <a:rPr lang="ru-RU" sz="1600" dirty="0" err="1">
                <a:solidFill>
                  <a:schemeClr val="bg1"/>
                </a:solidFill>
                <a:latin typeface="Proxima Nova"/>
              </a:rPr>
              <a:t>киберагрессии</a:t>
            </a:r>
            <a:r>
              <a:rPr lang="ru-RU" sz="1600" dirty="0">
                <a:solidFill>
                  <a:schemeClr val="bg1"/>
                </a:solidFill>
                <a:latin typeface="Proxima Nova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Proxima Nova"/>
              </a:rPr>
              <a:t>Альварез</a:t>
            </a:r>
            <a:r>
              <a:rPr lang="ru-RU" sz="1600" dirty="0">
                <a:solidFill>
                  <a:schemeClr val="bg1"/>
                </a:solidFill>
                <a:latin typeface="Proxima Nova"/>
              </a:rPr>
              <a:t>-Гарсия, CYBA Адаптация А.А. Шаров</a:t>
            </a:r>
            <a:r>
              <a:rPr lang="en-US" sz="1600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Proxima Nova"/>
              </a:rPr>
              <a:t>Опросник Типология </a:t>
            </a:r>
            <a:r>
              <a:rPr lang="ru-RU" sz="1600" dirty="0" err="1">
                <a:solidFill>
                  <a:schemeClr val="bg1"/>
                </a:solidFill>
                <a:latin typeface="Proxima Nova"/>
              </a:rPr>
              <a:t>киберагрессии</a:t>
            </a:r>
            <a:r>
              <a:rPr lang="ru-RU" sz="1600" dirty="0">
                <a:solidFill>
                  <a:schemeClr val="bg1"/>
                </a:solidFill>
                <a:latin typeface="Proxima Nova"/>
              </a:rPr>
              <a:t>, CATQ Адаптация С.С. Антипина</a:t>
            </a:r>
            <a:r>
              <a:rPr lang="en-US" sz="1600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Proxima Nova"/>
              </a:rPr>
              <a:t>Виды агрессивности Л.Г. </a:t>
            </a:r>
            <a:r>
              <a:rPr lang="ru-RU" sz="1600" dirty="0" err="1">
                <a:solidFill>
                  <a:schemeClr val="bg1"/>
                </a:solidFill>
                <a:latin typeface="Proxima Nova"/>
              </a:rPr>
              <a:t>Почебут</a:t>
            </a:r>
            <a:r>
              <a:rPr lang="en-US" sz="1600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Proxima Nova"/>
              </a:rPr>
              <a:t>ДАП-П Школьный вариант</a:t>
            </a:r>
            <a:r>
              <a:rPr lang="en-US" sz="1600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Proxima Nova"/>
              </a:rPr>
              <a:t>ДАП-П СПО вариант</a:t>
            </a:r>
            <a:r>
              <a:rPr lang="en-US" sz="1600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Proxima Nova"/>
              </a:rPr>
              <a:t>Методика первичной диагностики и выявления детей «группы риска М.И. Рожков, М.А. Ковальчук</a:t>
            </a:r>
            <a:r>
              <a:rPr lang="en-US" sz="1600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Proxima Nova"/>
              </a:rPr>
              <a:t>Опросник риска </a:t>
            </a:r>
            <a:r>
              <a:rPr lang="ru-RU" sz="1600" dirty="0" err="1">
                <a:solidFill>
                  <a:schemeClr val="bg1"/>
                </a:solidFill>
                <a:latin typeface="Proxima Nova"/>
              </a:rPr>
              <a:t>буллинга</a:t>
            </a:r>
            <a:r>
              <a:rPr lang="ru-RU" sz="1600" dirty="0">
                <a:solidFill>
                  <a:schemeClr val="bg1"/>
                </a:solidFill>
                <a:latin typeface="Proxima Nova"/>
              </a:rPr>
              <a:t> А.А. </a:t>
            </a:r>
            <a:r>
              <a:rPr lang="ru-RU" sz="1600" dirty="0" err="1">
                <a:solidFill>
                  <a:schemeClr val="bg1"/>
                </a:solidFill>
                <a:latin typeface="Proxima Nova"/>
              </a:rPr>
              <a:t>Бочавер</a:t>
            </a:r>
            <a:r>
              <a:rPr lang="ru-RU" sz="1600" dirty="0">
                <a:solidFill>
                  <a:schemeClr val="bg1"/>
                </a:solidFill>
                <a:latin typeface="Proxima Nova"/>
              </a:rPr>
              <a:t> и др.</a:t>
            </a:r>
            <a:r>
              <a:rPr lang="en-US" sz="1600" dirty="0">
                <a:solidFill>
                  <a:schemeClr val="bg1"/>
                </a:solidFill>
                <a:latin typeface="Proxima Nova"/>
              </a:rPr>
              <a:t>;</a:t>
            </a:r>
            <a:endParaRPr lang="ru-RU" sz="1600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Proxima Nova"/>
              </a:rPr>
              <a:t>Опросник </a:t>
            </a:r>
            <a:r>
              <a:rPr lang="ru-RU" sz="1600" dirty="0" err="1">
                <a:solidFill>
                  <a:schemeClr val="bg1"/>
                </a:solidFill>
                <a:latin typeface="Proxima Nova"/>
              </a:rPr>
              <a:t>Буллинг</a:t>
            </a:r>
            <a:r>
              <a:rPr lang="ru-RU" sz="1600" dirty="0">
                <a:solidFill>
                  <a:schemeClr val="bg1"/>
                </a:solidFill>
                <a:latin typeface="Proxima Nova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Proxima Nova"/>
              </a:rPr>
              <a:t>Олвеус</a:t>
            </a:r>
            <a:r>
              <a:rPr lang="en-US" sz="1600" dirty="0">
                <a:solidFill>
                  <a:schemeClr val="bg1"/>
                </a:solidFill>
                <a:latin typeface="Proxima Nova"/>
              </a:rPr>
              <a:t>;</a:t>
            </a:r>
            <a:endParaRPr lang="ru-RU" sz="1600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Proxima Nova"/>
              </a:rPr>
              <a:t>Опросник по выявлению рисков </a:t>
            </a:r>
            <a:r>
              <a:rPr lang="ru-RU" sz="1600" dirty="0" err="1">
                <a:solidFill>
                  <a:schemeClr val="bg1"/>
                </a:solidFill>
                <a:latin typeface="Proxima Nova"/>
              </a:rPr>
              <a:t>буллинга</a:t>
            </a:r>
            <a:r>
              <a:rPr lang="ru-RU" sz="1600" dirty="0">
                <a:solidFill>
                  <a:schemeClr val="bg1"/>
                </a:solidFill>
                <a:latin typeface="Proxima Nova"/>
              </a:rPr>
              <a:t> в образовательной среде для обучающихся 5-11 классов НИЦМП</a:t>
            </a:r>
            <a:r>
              <a:rPr lang="en-US" sz="1600" dirty="0">
                <a:solidFill>
                  <a:schemeClr val="bg1"/>
                </a:solidFill>
                <a:latin typeface="Proxima Nova"/>
              </a:rPr>
              <a:t>;</a:t>
            </a:r>
            <a:endParaRPr lang="ru-RU" sz="1600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Proxima Nova"/>
              </a:rPr>
              <a:t>Скрининговая методика оценки личностных ресурсов обучающихся Н.Н. Васягина, Е.Н. Григорян, Е.С. Баринова форма №1 для 5-8 классов</a:t>
            </a:r>
            <a:r>
              <a:rPr lang="en-US" sz="1600" dirty="0">
                <a:solidFill>
                  <a:schemeClr val="bg1"/>
                </a:solidFill>
                <a:latin typeface="Proxima Nova"/>
              </a:rPr>
              <a:t>;</a:t>
            </a:r>
            <a:endParaRPr lang="ru-RU" sz="1600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solidFill>
                  <a:schemeClr val="bg1"/>
                </a:solidFill>
                <a:latin typeface="Proxima Nova"/>
              </a:rPr>
              <a:t>Скрининговая методика оценки личностных ресурсов обучающихся Н.Н. Васягина, Е.Н. Григорян, Е.С. Баринова форма №2 для 9-11 класса, студентов</a:t>
            </a:r>
            <a:r>
              <a:rPr lang="en-US" sz="1600" dirty="0">
                <a:solidFill>
                  <a:schemeClr val="bg1"/>
                </a:solidFill>
                <a:latin typeface="Proxima Nova"/>
              </a:rPr>
              <a:t>;</a:t>
            </a:r>
            <a:endParaRPr lang="ru-RU" sz="1600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endParaRPr lang="ru-RU" sz="1600" dirty="0">
              <a:solidFill>
                <a:schemeClr val="bg1"/>
              </a:solidFill>
              <a:latin typeface="Proxima Nov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4231701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A44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874B0EF-F8B6-4271-903A-0B7987FE1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227" y="-324015"/>
            <a:ext cx="1364419" cy="2046629"/>
          </a:xfrm>
          <a:prstGeom prst="rect">
            <a:avLst/>
          </a:prstGeom>
        </p:spPr>
      </p:pic>
      <p:sp>
        <p:nvSpPr>
          <p:cNvPr id="4" name="Google Shape;72;p16">
            <a:extLst>
              <a:ext uri="{FF2B5EF4-FFF2-40B4-BE49-F238E27FC236}">
                <a16:creationId xmlns:a16="http://schemas.microsoft.com/office/drawing/2014/main" id="{CA1BDC3A-2FC9-4DF9-9B29-1381AAAE0410}"/>
              </a:ext>
            </a:extLst>
          </p:cNvPr>
          <p:cNvSpPr txBox="1">
            <a:spLocks/>
          </p:cNvSpPr>
          <p:nvPr/>
        </p:nvSpPr>
        <p:spPr>
          <a:xfrm>
            <a:off x="1092015" y="1207299"/>
            <a:ext cx="11099985" cy="6206837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ru-RU" sz="18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sp>
        <p:nvSpPr>
          <p:cNvPr id="6" name="Google Shape;72;p16">
            <a:extLst>
              <a:ext uri="{FF2B5EF4-FFF2-40B4-BE49-F238E27FC236}">
                <a16:creationId xmlns:a16="http://schemas.microsoft.com/office/drawing/2014/main" id="{B8718D96-8289-47AC-97A9-01554C447D88}"/>
              </a:ext>
            </a:extLst>
          </p:cNvPr>
          <p:cNvSpPr txBox="1">
            <a:spLocks/>
          </p:cNvSpPr>
          <p:nvPr/>
        </p:nvSpPr>
        <p:spPr>
          <a:xfrm>
            <a:off x="1811913" y="548901"/>
            <a:ext cx="9252639" cy="584774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dirty="0">
                <a:solidFill>
                  <a:schemeClr val="bg1"/>
                </a:solidFill>
                <a:latin typeface="Proxima Nova Bl" panose="02000506030000020004" pitchFamily="2" charset="0"/>
              </a:rPr>
              <a:t>Реализованные тесты</a:t>
            </a:r>
          </a:p>
          <a:p>
            <a:endParaRPr lang="ru-RU" sz="3200" dirty="0">
              <a:solidFill>
                <a:schemeClr val="bg1"/>
              </a:solidFill>
              <a:latin typeface="Proxima Nova Bl" panose="02000506030000020004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130236-5095-40FD-AF7D-A24AF5CB3F56}"/>
              </a:ext>
            </a:extLst>
          </p:cNvPr>
          <p:cNvSpPr txBox="1"/>
          <p:nvPr/>
        </p:nvSpPr>
        <p:spPr>
          <a:xfrm>
            <a:off x="332509" y="1133675"/>
            <a:ext cx="117222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Proxima Nova"/>
              </a:rPr>
              <a:t>Психологическое состояние</a:t>
            </a:r>
            <a:r>
              <a:rPr lang="en-US" dirty="0">
                <a:solidFill>
                  <a:schemeClr val="bg1"/>
                </a:solidFill>
                <a:latin typeface="Proxima Nova"/>
              </a:rPr>
              <a:t>: </a:t>
            </a:r>
          </a:p>
          <a:p>
            <a:endParaRPr lang="en-US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Proxima Nova"/>
              </a:rPr>
              <a:t>Индекс общего самочувствия ВОЗ 1999</a:t>
            </a:r>
            <a:r>
              <a:rPr lang="en-US" sz="1200" dirty="0">
                <a:solidFill>
                  <a:schemeClr val="bg1"/>
                </a:solidFill>
                <a:latin typeface="Proxima Nova"/>
              </a:rPr>
              <a:t>;</a:t>
            </a:r>
            <a:endParaRPr lang="ru-RU" sz="1200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Proxima Nova"/>
              </a:rPr>
              <a:t>Шкала тревожности </a:t>
            </a:r>
            <a:r>
              <a:rPr lang="ru-RU" sz="1200" dirty="0" err="1">
                <a:solidFill>
                  <a:schemeClr val="bg1"/>
                </a:solidFill>
                <a:latin typeface="Proxima Nova"/>
              </a:rPr>
              <a:t>Кондаша</a:t>
            </a:r>
            <a:r>
              <a:rPr lang="en-US" sz="1200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Proxima Nova"/>
              </a:rPr>
              <a:t>Шкала депрессии Бека</a:t>
            </a:r>
            <a:r>
              <a:rPr lang="en-US" sz="1200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Proxima Nova"/>
              </a:rPr>
              <a:t>Шкала безнадежности Бека</a:t>
            </a:r>
            <a:r>
              <a:rPr lang="en-US" sz="1200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Proxima Nova"/>
              </a:rPr>
              <a:t>Шкала депрессии </a:t>
            </a:r>
            <a:r>
              <a:rPr lang="ru-RU" sz="1200" dirty="0" err="1">
                <a:solidFill>
                  <a:schemeClr val="bg1"/>
                </a:solidFill>
                <a:latin typeface="Proxima Nova"/>
              </a:rPr>
              <a:t>Цунга</a:t>
            </a:r>
            <a:r>
              <a:rPr lang="en-US" sz="1200" dirty="0">
                <a:solidFill>
                  <a:schemeClr val="bg1"/>
                </a:solidFill>
                <a:latin typeface="Proxima Nova"/>
              </a:rPr>
              <a:t>;</a:t>
            </a:r>
            <a:endParaRPr lang="ru-RU" sz="1200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Proxima Nova"/>
              </a:rPr>
              <a:t>Школьная тревожность </a:t>
            </a:r>
            <a:r>
              <a:rPr lang="ru-RU" sz="1200" dirty="0" err="1">
                <a:solidFill>
                  <a:schemeClr val="bg1"/>
                </a:solidFill>
                <a:latin typeface="Proxima Nova"/>
              </a:rPr>
              <a:t>Филлипс</a:t>
            </a:r>
            <a:endParaRPr lang="ru-RU" sz="1200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Proxima Nova"/>
              </a:rPr>
              <a:t>Шкала депрессии, тревоги и стресса, DASS-21 Адаптация А. А. Золотарева</a:t>
            </a:r>
            <a:r>
              <a:rPr lang="en-US" sz="1200" dirty="0">
                <a:solidFill>
                  <a:schemeClr val="bg1"/>
                </a:solidFill>
                <a:latin typeface="Proxima Nova"/>
              </a:rPr>
              <a:t>;</a:t>
            </a:r>
            <a:endParaRPr lang="ru-RU" sz="1200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Proxima Nova"/>
              </a:rPr>
              <a:t>Шкала психологического стресса PSM-25 Адаптация Н. Е. Водопьянова</a:t>
            </a:r>
            <a:r>
              <a:rPr lang="en-US" sz="1200" dirty="0">
                <a:solidFill>
                  <a:schemeClr val="bg1"/>
                </a:solidFill>
                <a:latin typeface="Proxima Nova"/>
              </a:rPr>
              <a:t>;</a:t>
            </a:r>
            <a:endParaRPr lang="ru-RU" sz="1200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Proxima Nova"/>
              </a:rPr>
              <a:t>Симптоматический опросник SCL-K-9 Адаптация А. А. Золотарева</a:t>
            </a:r>
            <a:r>
              <a:rPr lang="en-US" sz="1200" dirty="0">
                <a:solidFill>
                  <a:schemeClr val="bg1"/>
                </a:solidFill>
                <a:latin typeface="Proxima Nova"/>
              </a:rPr>
              <a:t>;</a:t>
            </a:r>
            <a:endParaRPr lang="ru-RU" sz="1200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Proxima Nova"/>
              </a:rPr>
              <a:t>Опросник выраженности психопатологической симптоматики SCL-90-R Адаптация Н. В. Тарабрина</a:t>
            </a:r>
            <a:r>
              <a:rPr lang="en-US" sz="1200" dirty="0">
                <a:solidFill>
                  <a:schemeClr val="bg1"/>
                </a:solidFill>
                <a:latin typeface="Proxima Nova"/>
              </a:rPr>
              <a:t>;</a:t>
            </a:r>
            <a:endParaRPr lang="ru-RU" sz="1200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Proxima Nova"/>
              </a:rPr>
              <a:t>Шкала одиночества, UCLA 3 Рассел Адаптация И. Н. </a:t>
            </a:r>
            <a:r>
              <a:rPr lang="ru-RU" sz="1200" dirty="0" err="1">
                <a:solidFill>
                  <a:schemeClr val="bg1"/>
                </a:solidFill>
                <a:latin typeface="Proxima Nova"/>
              </a:rPr>
              <a:t>Ишмухаметов</a:t>
            </a:r>
            <a:r>
              <a:rPr lang="en-US" sz="1200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Proxima Nova"/>
              </a:rPr>
              <a:t>Методика многомерной оценки детской тревожности (МОДТ) Е. Е. </a:t>
            </a:r>
            <a:r>
              <a:rPr lang="ru-RU" sz="1200" dirty="0" err="1">
                <a:solidFill>
                  <a:schemeClr val="bg1"/>
                </a:solidFill>
                <a:latin typeface="Proxima Nova"/>
              </a:rPr>
              <a:t>Ромицына</a:t>
            </a:r>
            <a:r>
              <a:rPr lang="ru-RU" sz="1200" dirty="0">
                <a:solidFill>
                  <a:schemeClr val="bg1"/>
                </a:solidFill>
                <a:latin typeface="Proxima Nova"/>
              </a:rPr>
              <a:t>, Л. И. Вассерман</a:t>
            </a:r>
            <a:r>
              <a:rPr lang="en-US" sz="1200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Proxima Nova"/>
              </a:rPr>
              <a:t>Психологические проблемы подростков в реальной и виртуальной среде Л.А. </a:t>
            </a:r>
            <a:r>
              <a:rPr lang="ru-RU" sz="1200" dirty="0" err="1">
                <a:solidFill>
                  <a:schemeClr val="bg1"/>
                </a:solidFill>
                <a:latin typeface="Proxima Nova"/>
              </a:rPr>
              <a:t>Регуш</a:t>
            </a:r>
            <a:r>
              <a:rPr lang="ru-RU" sz="1200" dirty="0">
                <a:solidFill>
                  <a:schemeClr val="bg1"/>
                </a:solidFill>
                <a:latin typeface="Proxima Nova"/>
              </a:rPr>
              <a:t> и др. 2023г</a:t>
            </a:r>
            <a:r>
              <a:rPr lang="en-US" sz="1200" dirty="0">
                <a:solidFill>
                  <a:schemeClr val="bg1"/>
                </a:solidFill>
                <a:latin typeface="Proxima Nova"/>
              </a:rPr>
              <a:t>.;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Proxima Nova"/>
              </a:rPr>
              <a:t>Сильные стороны и трудности SDQ Гудман Адаптация О.А. Ульянина и др.</a:t>
            </a:r>
            <a:r>
              <a:rPr lang="en-US" sz="1200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Proxima Nova"/>
              </a:rPr>
              <a:t>Шкала явной тревожности для детей CMAS А.М. Прихожан</a:t>
            </a:r>
            <a:r>
              <a:rPr lang="en-US" sz="1200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Proxima Nova"/>
              </a:rPr>
              <a:t>Шкала явной тревожности для подростков CMAS А.М. Прихожан</a:t>
            </a:r>
            <a:r>
              <a:rPr lang="en-US" sz="1200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Proxima Nova"/>
              </a:rPr>
              <a:t>Шкала проявлений тревоги Тейлор, TMAS Адаптация В.Г. </a:t>
            </a:r>
            <a:r>
              <a:rPr lang="ru-RU" sz="1200" dirty="0" err="1">
                <a:solidFill>
                  <a:schemeClr val="bg1"/>
                </a:solidFill>
                <a:latin typeface="Proxima Nova"/>
              </a:rPr>
              <a:t>Норакидзе</a:t>
            </a:r>
            <a:r>
              <a:rPr lang="en-US" sz="1200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Proxima Nova"/>
              </a:rPr>
              <a:t>Методика измерения подростковой тревожности А. А. </a:t>
            </a:r>
            <a:r>
              <a:rPr lang="ru-RU" sz="1200" dirty="0" err="1">
                <a:solidFill>
                  <a:schemeClr val="bg1"/>
                </a:solidFill>
                <a:latin typeface="Proxima Nova"/>
              </a:rPr>
              <a:t>Хван</a:t>
            </a:r>
            <a:r>
              <a:rPr lang="ru-RU" sz="1200" dirty="0">
                <a:solidFill>
                  <a:schemeClr val="bg1"/>
                </a:solidFill>
                <a:latin typeface="Proxima Nova"/>
              </a:rPr>
              <a:t>, Ю. А. Зайцев</a:t>
            </a:r>
            <a:r>
              <a:rPr lang="en-US" sz="1200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Proxima Nova"/>
              </a:rPr>
              <a:t>Шкала реактивной и личностной тревожности STAI </a:t>
            </a:r>
            <a:r>
              <a:rPr lang="ru-RU" sz="1200" dirty="0" err="1">
                <a:solidFill>
                  <a:schemeClr val="bg1"/>
                </a:solidFill>
                <a:latin typeface="Proxima Nova"/>
              </a:rPr>
              <a:t>Спилбергер</a:t>
            </a:r>
            <a:r>
              <a:rPr lang="ru-RU" sz="1200" dirty="0">
                <a:solidFill>
                  <a:schemeClr val="bg1"/>
                </a:solidFill>
                <a:latin typeface="Proxima Nova"/>
              </a:rPr>
              <a:t> Адаптация Ю.Л. Ханин</a:t>
            </a:r>
            <a:r>
              <a:rPr lang="en-US" sz="1200" dirty="0">
                <a:solidFill>
                  <a:schemeClr val="bg1"/>
                </a:solidFill>
                <a:latin typeface="Proxima Nova"/>
              </a:rPr>
              <a:t>;</a:t>
            </a:r>
            <a:endParaRPr lang="ru-RU" sz="1200" dirty="0">
              <a:solidFill>
                <a:schemeClr val="bg1"/>
              </a:solidFill>
              <a:latin typeface="Proxima Nova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Proxima Nova"/>
              </a:rPr>
              <a:t>Шкала душевной боли, PAS-13 Холден. Адаптация </a:t>
            </a:r>
            <a:r>
              <a:rPr lang="ru-RU" sz="1200" dirty="0" err="1">
                <a:solidFill>
                  <a:schemeClr val="bg1"/>
                </a:solidFill>
                <a:latin typeface="Proxima Nova"/>
              </a:rPr>
              <a:t>Колачев</a:t>
            </a:r>
            <a:r>
              <a:rPr lang="ru-RU" sz="1200" dirty="0">
                <a:solidFill>
                  <a:schemeClr val="bg1"/>
                </a:solidFill>
                <a:latin typeface="Proxima Nova"/>
              </a:rPr>
              <a:t> Н.И., К. А. Чистопольская и др.</a:t>
            </a:r>
            <a:r>
              <a:rPr lang="en-US" sz="1200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Proxima Nova"/>
              </a:rPr>
              <a:t>Опросник суицидального риска А.Г. Шмелев Т.Н. Разуваева</a:t>
            </a:r>
            <a:r>
              <a:rPr lang="en-US" sz="1200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Proxima Nova"/>
              </a:rPr>
              <a:t>Опросник </a:t>
            </a:r>
            <a:r>
              <a:rPr lang="ru-RU" sz="1200" dirty="0" err="1">
                <a:solidFill>
                  <a:schemeClr val="bg1"/>
                </a:solidFill>
                <a:latin typeface="Proxima Nova"/>
              </a:rPr>
              <a:t>хикикомори</a:t>
            </a:r>
            <a:r>
              <a:rPr lang="ru-RU" sz="1200" dirty="0">
                <a:solidFill>
                  <a:schemeClr val="bg1"/>
                </a:solidFill>
                <a:latin typeface="Proxima Nova"/>
              </a:rPr>
              <a:t>, HQ-25 Тео Адаптация Я. С. Лякина, А.А. Федоров</a:t>
            </a:r>
            <a:r>
              <a:rPr lang="en-US" sz="1200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Proxima Nova"/>
              </a:rPr>
              <a:t>Дифференциальный опросник переживания одиночества (краткий вариант) ДОПО-3к Д.А. Леонтьев, Е.Н. Осин</a:t>
            </a:r>
            <a:r>
              <a:rPr lang="en-US" sz="1200" dirty="0">
                <a:solidFill>
                  <a:schemeClr val="bg1"/>
                </a:solidFill>
                <a:latin typeface="Proxima Nova"/>
              </a:rPr>
              <a:t>;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200" dirty="0">
                <a:solidFill>
                  <a:schemeClr val="bg1"/>
                </a:solidFill>
                <a:latin typeface="Proxima Nova"/>
              </a:rPr>
              <a:t>Опросник «Индекс социокультурной безопасности школьника» Э.Н. </a:t>
            </a:r>
            <a:r>
              <a:rPr lang="ru-RU" sz="1200" dirty="0" err="1">
                <a:solidFill>
                  <a:schemeClr val="bg1"/>
                </a:solidFill>
                <a:latin typeface="Proxima Nova"/>
              </a:rPr>
              <a:t>Гилемханова</a:t>
            </a:r>
            <a:endParaRPr lang="ru-RU" sz="1200" dirty="0">
              <a:solidFill>
                <a:schemeClr val="bg1"/>
              </a:solidFill>
              <a:latin typeface="Proxima Nova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bg1"/>
              </a:solidFill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7067416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3044</TotalTime>
  <Words>2063</Words>
  <Application>Microsoft Office PowerPoint</Application>
  <PresentationFormat>Широкоэкранный</PresentationFormat>
  <Paragraphs>223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Proxima Nova</vt:lpstr>
      <vt:lpstr>Proxima Nova Bl</vt:lpstr>
      <vt:lpstr>Proxima Nova Rg</vt:lpstr>
      <vt:lpstr>Тема Office</vt:lpstr>
      <vt:lpstr>Автоматизация проведения массовых профориентационных, психологических тестирований и социометрических исследований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232</cp:revision>
  <dcterms:created xsi:type="dcterms:W3CDTF">2022-05-06T07:17:47Z</dcterms:created>
  <dcterms:modified xsi:type="dcterms:W3CDTF">2026-05-27T05:00:22Z</dcterms:modified>
</cp:coreProperties>
</file>